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.xml" ContentType="application/vnd.openxmlformats-officedocument.themeOverr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334" r:id="rId4"/>
    <p:sldId id="335" r:id="rId5"/>
    <p:sldId id="336" r:id="rId6"/>
    <p:sldId id="259" r:id="rId7"/>
    <p:sldId id="260" r:id="rId8"/>
    <p:sldId id="261" r:id="rId9"/>
    <p:sldId id="262" r:id="rId10"/>
    <p:sldId id="263" r:id="rId11"/>
    <p:sldId id="264" r:id="rId12"/>
    <p:sldId id="328" r:id="rId13"/>
    <p:sldId id="337" r:id="rId14"/>
    <p:sldId id="338" r:id="rId15"/>
    <p:sldId id="339" r:id="rId16"/>
    <p:sldId id="272" r:id="rId17"/>
    <p:sldId id="347" r:id="rId18"/>
    <p:sldId id="348" r:id="rId19"/>
    <p:sldId id="349" r:id="rId20"/>
    <p:sldId id="350" r:id="rId21"/>
    <p:sldId id="346" r:id="rId22"/>
    <p:sldId id="278" r:id="rId23"/>
    <p:sldId id="352" r:id="rId24"/>
    <p:sldId id="353" r:id="rId25"/>
    <p:sldId id="354" r:id="rId26"/>
    <p:sldId id="355" r:id="rId27"/>
    <p:sldId id="351" r:id="rId28"/>
    <p:sldId id="356" r:id="rId29"/>
    <p:sldId id="357" r:id="rId30"/>
    <p:sldId id="358" r:id="rId31"/>
    <p:sldId id="359" r:id="rId32"/>
    <p:sldId id="360" r:id="rId33"/>
    <p:sldId id="284" r:id="rId34"/>
    <p:sldId id="285" r:id="rId35"/>
    <p:sldId id="286" r:id="rId36"/>
    <p:sldId id="288" r:id="rId37"/>
    <p:sldId id="287" r:id="rId38"/>
    <p:sldId id="291" r:id="rId39"/>
    <p:sldId id="292" r:id="rId40"/>
    <p:sldId id="306" r:id="rId41"/>
    <p:sldId id="329" r:id="rId42"/>
    <p:sldId id="332" r:id="rId43"/>
    <p:sldId id="333" r:id="rId44"/>
    <p:sldId id="341" r:id="rId45"/>
    <p:sldId id="361" r:id="rId46"/>
    <p:sldId id="297" r:id="rId47"/>
    <p:sldId id="344" r:id="rId48"/>
    <p:sldId id="345" r:id="rId49"/>
    <p:sldId id="298" r:id="rId50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9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Hoja3!$B$5</c:f>
              <c:strCache>
                <c:ptCount val="1"/>
                <c:pt idx="0">
                  <c:v>Menos de 300.000€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Hoja3!$C$4:$P$4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Hoja3!$C$5:$P$5</c:f>
              <c:numCache>
                <c:formatCode>General</c:formatCode>
                <c:ptCount val="12"/>
                <c:pt idx="0">
                  <c:v>28.78</c:v>
                </c:pt>
                <c:pt idx="1">
                  <c:v>28.74</c:v>
                </c:pt>
                <c:pt idx="2">
                  <c:v>29.13</c:v>
                </c:pt>
                <c:pt idx="3">
                  <c:v>29.06</c:v>
                </c:pt>
                <c:pt idx="4">
                  <c:v>29.13</c:v>
                </c:pt>
                <c:pt idx="5">
                  <c:v>28.25</c:v>
                </c:pt>
                <c:pt idx="6">
                  <c:v>27.63</c:v>
                </c:pt>
                <c:pt idx="7">
                  <c:v>27.88</c:v>
                </c:pt>
                <c:pt idx="8">
                  <c:v>28.16</c:v>
                </c:pt>
                <c:pt idx="9">
                  <c:v>28.2</c:v>
                </c:pt>
                <c:pt idx="10">
                  <c:v>28.22</c:v>
                </c:pt>
                <c:pt idx="11">
                  <c:v>27.88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84-4FD7-8C4D-1CF1165ED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434984"/>
        <c:axId val="440436296"/>
      </c:lineChart>
      <c:catAx>
        <c:axId val="44043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40436296"/>
        <c:crosses val="autoZero"/>
        <c:auto val="1"/>
        <c:lblAlgn val="ctr"/>
        <c:lblOffset val="100"/>
        <c:noMultiLvlLbl val="0"/>
      </c:catAx>
      <c:valAx>
        <c:axId val="440436296"/>
        <c:scaling>
          <c:orientation val="minMax"/>
          <c:min val="26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4043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MARGEN BRUTO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Hoja1!$C$3:$W$3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Hoja1!$C$4:$W$4</c:f>
              <c:numCache>
                <c:formatCode>0.00</c:formatCode>
                <c:ptCount val="21"/>
                <c:pt idx="0">
                  <c:v>30.3</c:v>
                </c:pt>
                <c:pt idx="1">
                  <c:v>30.6</c:v>
                </c:pt>
                <c:pt idx="2">
                  <c:v>29.9</c:v>
                </c:pt>
                <c:pt idx="3">
                  <c:v>29</c:v>
                </c:pt>
                <c:pt idx="4">
                  <c:v>28.4</c:v>
                </c:pt>
                <c:pt idx="5">
                  <c:v>28.4</c:v>
                </c:pt>
                <c:pt idx="6">
                  <c:v>29.2</c:v>
                </c:pt>
                <c:pt idx="7">
                  <c:v>30.3</c:v>
                </c:pt>
                <c:pt idx="8">
                  <c:v>29.7</c:v>
                </c:pt>
                <c:pt idx="9">
                  <c:v>29.5</c:v>
                </c:pt>
                <c:pt idx="10">
                  <c:v>29.5</c:v>
                </c:pt>
                <c:pt idx="11">
                  <c:v>29.3</c:v>
                </c:pt>
                <c:pt idx="12">
                  <c:v>29.5</c:v>
                </c:pt>
                <c:pt idx="13">
                  <c:v>29.7</c:v>
                </c:pt>
                <c:pt idx="14">
                  <c:v>29.9</c:v>
                </c:pt>
                <c:pt idx="15">
                  <c:v>30.7</c:v>
                </c:pt>
                <c:pt idx="16">
                  <c:v>30.8</c:v>
                </c:pt>
                <c:pt idx="17">
                  <c:v>30.8</c:v>
                </c:pt>
                <c:pt idx="18" formatCode="General">
                  <c:v>31.14</c:v>
                </c:pt>
                <c:pt idx="19" formatCode="General">
                  <c:v>31.23</c:v>
                </c:pt>
                <c:pt idx="20" formatCode="General">
                  <c:v>31.33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D0-4540-8FF5-DEBAC8B21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738048"/>
        <c:axId val="523735752"/>
      </c:lineChart>
      <c:catAx>
        <c:axId val="52373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3735752"/>
        <c:crosses val="autoZero"/>
        <c:auto val="1"/>
        <c:lblAlgn val="ctr"/>
        <c:lblOffset val="100"/>
        <c:noMultiLvlLbl val="0"/>
      </c:catAx>
      <c:valAx>
        <c:axId val="523735752"/>
        <c:scaling>
          <c:orientation val="minMax"/>
          <c:min val="2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373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MARGEN NETO A.I.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Hoja1!$C$3:$W$3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Hoja1!$C$4:$W$4</c:f>
            </c:numRef>
          </c:val>
          <c:smooth val="0"/>
          <c:extLst>
            <c:ext xmlns:c16="http://schemas.microsoft.com/office/drawing/2014/chart" uri="{C3380CC4-5D6E-409C-BE32-E72D297353CC}">
              <c16:uniqueId val="{00000000-5A0A-4EF8-99DE-1DF8CCBB236A}"/>
            </c:ext>
          </c:extLst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MARGEN NETO A.I.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A0A-4EF8-99DE-1DF8CCBB236A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28575" cap="rnd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A0A-4EF8-99DE-1DF8CCBB236A}"/>
              </c:ext>
            </c:extLst>
          </c:dPt>
          <c:cat>
            <c:numRef>
              <c:f>Hoja1!$C$3:$W$3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Hoja1!$C$5:$W$5</c:f>
              <c:numCache>
                <c:formatCode>0.00</c:formatCode>
                <c:ptCount val="21"/>
                <c:pt idx="0">
                  <c:v>16.7</c:v>
                </c:pt>
                <c:pt idx="1">
                  <c:v>14.7</c:v>
                </c:pt>
                <c:pt idx="2">
                  <c:v>12.5</c:v>
                </c:pt>
                <c:pt idx="3">
                  <c:v>12.1</c:v>
                </c:pt>
                <c:pt idx="4">
                  <c:v>11.7</c:v>
                </c:pt>
                <c:pt idx="5">
                  <c:v>11.7</c:v>
                </c:pt>
                <c:pt idx="6">
                  <c:v>10.5</c:v>
                </c:pt>
                <c:pt idx="7">
                  <c:v>10.199999999999999</c:v>
                </c:pt>
                <c:pt idx="8">
                  <c:v>10.5</c:v>
                </c:pt>
                <c:pt idx="9">
                  <c:v>7.5</c:v>
                </c:pt>
                <c:pt idx="10" formatCode="General">
                  <c:v>9.66</c:v>
                </c:pt>
                <c:pt idx="11" formatCode="General">
                  <c:v>9.7799999999999994</c:v>
                </c:pt>
                <c:pt idx="12" formatCode="General">
                  <c:v>9.27</c:v>
                </c:pt>
                <c:pt idx="13" formatCode="General">
                  <c:v>8.16</c:v>
                </c:pt>
                <c:pt idx="14" formatCode="General">
                  <c:v>8.08</c:v>
                </c:pt>
                <c:pt idx="15" formatCode="General">
                  <c:v>7.27</c:v>
                </c:pt>
                <c:pt idx="16" formatCode="General">
                  <c:v>9.8699999999999992</c:v>
                </c:pt>
                <c:pt idx="17" formatCode="General">
                  <c:v>10.02</c:v>
                </c:pt>
                <c:pt idx="18" formatCode="General">
                  <c:v>9.92</c:v>
                </c:pt>
                <c:pt idx="19" formatCode="General">
                  <c:v>10.08</c:v>
                </c:pt>
                <c:pt idx="20" formatCode="General">
                  <c:v>10.34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0A-4EF8-99DE-1DF8CCBB2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484192"/>
        <c:axId val="424456968"/>
      </c:lineChart>
      <c:catAx>
        <c:axId val="42448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4456968"/>
        <c:crosses val="autoZero"/>
        <c:auto val="1"/>
        <c:lblAlgn val="ctr"/>
        <c:lblOffset val="100"/>
        <c:noMultiLvlLbl val="0"/>
      </c:catAx>
      <c:valAx>
        <c:axId val="424456968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448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Hoja1!$C$3:$W$3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Hoja1!$C$4:$W$4</c:f>
            </c:numRef>
          </c:val>
          <c:smooth val="0"/>
          <c:extLst>
            <c:ext xmlns:c16="http://schemas.microsoft.com/office/drawing/2014/chart" uri="{C3380CC4-5D6E-409C-BE32-E72D297353CC}">
              <c16:uniqueId val="{00000000-A386-4FCD-8673-DF73DD04D095}"/>
            </c:ext>
          </c:extLst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MARGEN NETO A.I.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Hoja1!$C$3:$W$3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Hoja1!$C$5:$W$5</c:f>
            </c:numRef>
          </c:val>
          <c:smooth val="0"/>
          <c:extLst>
            <c:ext xmlns:c16="http://schemas.microsoft.com/office/drawing/2014/chart" uri="{C3380CC4-5D6E-409C-BE32-E72D297353CC}">
              <c16:uniqueId val="{00000001-A386-4FCD-8673-DF73DD04D095}"/>
            </c:ext>
          </c:extLst>
        </c:ser>
        <c:ser>
          <c:idx val="2"/>
          <c:order val="2"/>
          <c:tx>
            <c:strRef>
              <c:f>Hoja1!$B$6</c:f>
              <c:strCache>
                <c:ptCount val="1"/>
                <c:pt idx="0">
                  <c:v>COSTE LABORAL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 cap="rnd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386-4FCD-8673-DF73DD04D095}"/>
              </c:ext>
            </c:extLst>
          </c:dPt>
          <c:cat>
            <c:numRef>
              <c:f>Hoja1!$C$3:$W$3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Hoja1!$C$6:$W$6</c:f>
              <c:numCache>
                <c:formatCode>General</c:formatCode>
                <c:ptCount val="21"/>
                <c:pt idx="0">
                  <c:v>8.31</c:v>
                </c:pt>
                <c:pt idx="1">
                  <c:v>9.25</c:v>
                </c:pt>
                <c:pt idx="2" formatCode="0.00">
                  <c:v>10.5</c:v>
                </c:pt>
                <c:pt idx="3" formatCode="0.00">
                  <c:v>10.4</c:v>
                </c:pt>
                <c:pt idx="4" formatCode="0.00">
                  <c:v>10.4</c:v>
                </c:pt>
                <c:pt idx="5" formatCode="0.00">
                  <c:v>8.08</c:v>
                </c:pt>
                <c:pt idx="6" formatCode="0.00">
                  <c:v>11.4</c:v>
                </c:pt>
                <c:pt idx="7">
                  <c:v>9.69</c:v>
                </c:pt>
                <c:pt idx="8" formatCode="0.00">
                  <c:v>10.1</c:v>
                </c:pt>
                <c:pt idx="9" formatCode="0.00">
                  <c:v>13</c:v>
                </c:pt>
                <c:pt idx="10">
                  <c:v>8.2799999999999994</c:v>
                </c:pt>
                <c:pt idx="11" formatCode="0.00">
                  <c:v>12</c:v>
                </c:pt>
                <c:pt idx="12" formatCode="0.00">
                  <c:v>10.8</c:v>
                </c:pt>
                <c:pt idx="13" formatCode="0.00">
                  <c:v>11.9</c:v>
                </c:pt>
                <c:pt idx="14">
                  <c:v>11.85</c:v>
                </c:pt>
                <c:pt idx="15">
                  <c:v>11.78</c:v>
                </c:pt>
                <c:pt idx="16">
                  <c:v>11.81</c:v>
                </c:pt>
                <c:pt idx="17">
                  <c:v>11.73</c:v>
                </c:pt>
                <c:pt idx="18">
                  <c:v>11.66</c:v>
                </c:pt>
                <c:pt idx="19">
                  <c:v>11.85</c:v>
                </c:pt>
                <c:pt idx="20">
                  <c:v>11.93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86-4FCD-8673-DF73DD04D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361328"/>
        <c:axId val="425361656"/>
      </c:lineChart>
      <c:catAx>
        <c:axId val="42536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5361656"/>
        <c:crosses val="autoZero"/>
        <c:auto val="1"/>
        <c:lblAlgn val="ctr"/>
        <c:lblOffset val="100"/>
        <c:noMultiLvlLbl val="0"/>
      </c:catAx>
      <c:valAx>
        <c:axId val="425361656"/>
        <c:scaling>
          <c:orientation val="minMax"/>
          <c:min val="7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536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INVERSIONES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Hoja1!$C$3:$W$3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Hoja1!$C$4:$W$4</c:f>
            </c:numRef>
          </c:val>
          <c:smooth val="0"/>
          <c:extLst>
            <c:ext xmlns:c16="http://schemas.microsoft.com/office/drawing/2014/chart" uri="{C3380CC4-5D6E-409C-BE32-E72D297353CC}">
              <c16:uniqueId val="{00000000-43E7-4CEB-8F82-19BA2E5237D3}"/>
            </c:ext>
          </c:extLst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MARGEN NETO A.I.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Hoja1!$C$3:$W$3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Hoja1!$C$5:$W$5</c:f>
            </c:numRef>
          </c:val>
          <c:smooth val="0"/>
          <c:extLst>
            <c:ext xmlns:c16="http://schemas.microsoft.com/office/drawing/2014/chart" uri="{C3380CC4-5D6E-409C-BE32-E72D297353CC}">
              <c16:uniqueId val="{00000001-43E7-4CEB-8F82-19BA2E5237D3}"/>
            </c:ext>
          </c:extLst>
        </c:ser>
        <c:ser>
          <c:idx val="2"/>
          <c:order val="2"/>
          <c:tx>
            <c:strRef>
              <c:f>Hoja1!$B$6</c:f>
              <c:strCache>
                <c:ptCount val="1"/>
                <c:pt idx="0">
                  <c:v>COSTE LABORAL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Hoja1!$C$3:$W$3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Hoja1!$C$6:$W$6</c:f>
            </c:numRef>
          </c:val>
          <c:smooth val="0"/>
          <c:extLst>
            <c:ext xmlns:c16="http://schemas.microsoft.com/office/drawing/2014/chart" uri="{C3380CC4-5D6E-409C-BE32-E72D297353CC}">
              <c16:uniqueId val="{00000002-43E7-4CEB-8F82-19BA2E5237D3}"/>
            </c:ext>
          </c:extLst>
        </c:ser>
        <c:ser>
          <c:idx val="3"/>
          <c:order val="3"/>
          <c:tx>
            <c:strRef>
              <c:f>Hoja1!$B$7</c:f>
              <c:strCache>
                <c:ptCount val="1"/>
                <c:pt idx="0">
                  <c:v>INVERSIONES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Hoja1!$C$3:$W$3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Hoja1!$C$7:$W$7</c:f>
              <c:numCache>
                <c:formatCode>0.00</c:formatCode>
                <c:ptCount val="21"/>
                <c:pt idx="0">
                  <c:v>4.3600000000000003</c:v>
                </c:pt>
                <c:pt idx="1">
                  <c:v>5.08</c:v>
                </c:pt>
                <c:pt idx="2">
                  <c:v>5.23</c:v>
                </c:pt>
                <c:pt idx="3">
                  <c:v>5.44</c:v>
                </c:pt>
                <c:pt idx="4">
                  <c:v>5.76</c:v>
                </c:pt>
                <c:pt idx="5">
                  <c:v>7.24</c:v>
                </c:pt>
                <c:pt idx="6">
                  <c:v>3.11</c:v>
                </c:pt>
                <c:pt idx="7">
                  <c:v>4.3600000000000003</c:v>
                </c:pt>
                <c:pt idx="8">
                  <c:v>4.66</c:v>
                </c:pt>
                <c:pt idx="9">
                  <c:v>4.47</c:v>
                </c:pt>
                <c:pt idx="10">
                  <c:v>3.36</c:v>
                </c:pt>
                <c:pt idx="11">
                  <c:v>3.31</c:v>
                </c:pt>
                <c:pt idx="12">
                  <c:v>4.26</c:v>
                </c:pt>
                <c:pt idx="13">
                  <c:v>5.008</c:v>
                </c:pt>
                <c:pt idx="14">
                  <c:v>5</c:v>
                </c:pt>
                <c:pt idx="15">
                  <c:v>3.98</c:v>
                </c:pt>
                <c:pt idx="16">
                  <c:v>4.3600000000000003</c:v>
                </c:pt>
                <c:pt idx="17">
                  <c:v>4.4400000000000004</c:v>
                </c:pt>
                <c:pt idx="18">
                  <c:v>4.53</c:v>
                </c:pt>
                <c:pt idx="19">
                  <c:v>4.8600000000000003</c:v>
                </c:pt>
                <c:pt idx="20">
                  <c:v>4.75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E7-4CEB-8F82-19BA2E523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496584"/>
        <c:axId val="514495928"/>
      </c:lineChart>
      <c:catAx>
        <c:axId val="51449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4495928"/>
        <c:crosses val="autoZero"/>
        <c:auto val="1"/>
        <c:lblAlgn val="ctr"/>
        <c:lblOffset val="100"/>
        <c:noMultiLvlLbl val="0"/>
      </c:catAx>
      <c:valAx>
        <c:axId val="514495928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449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MARGEN NETO D.I.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Hoja1!$C$3:$W$3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Hoja1!$C$4:$W$4</c:f>
            </c:numRef>
          </c:val>
          <c:smooth val="0"/>
          <c:extLst>
            <c:ext xmlns:c16="http://schemas.microsoft.com/office/drawing/2014/chart" uri="{C3380CC4-5D6E-409C-BE32-E72D297353CC}">
              <c16:uniqueId val="{00000000-532C-4C41-A622-E31EB2F8F6EF}"/>
            </c:ext>
          </c:extLst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MARGEN NETO A.I.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Hoja1!$C$3:$W$3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Hoja1!$C$5:$W$5</c:f>
            </c:numRef>
          </c:val>
          <c:smooth val="0"/>
          <c:extLst>
            <c:ext xmlns:c16="http://schemas.microsoft.com/office/drawing/2014/chart" uri="{C3380CC4-5D6E-409C-BE32-E72D297353CC}">
              <c16:uniqueId val="{00000001-532C-4C41-A622-E31EB2F8F6EF}"/>
            </c:ext>
          </c:extLst>
        </c:ser>
        <c:ser>
          <c:idx val="2"/>
          <c:order val="2"/>
          <c:tx>
            <c:strRef>
              <c:f>Hoja1!$B$6</c:f>
              <c:strCache>
                <c:ptCount val="1"/>
                <c:pt idx="0">
                  <c:v>COSTE LABORAL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Hoja1!$C$3:$W$3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Hoja1!$C$6:$W$6</c:f>
            </c:numRef>
          </c:val>
          <c:smooth val="0"/>
          <c:extLst>
            <c:ext xmlns:c16="http://schemas.microsoft.com/office/drawing/2014/chart" uri="{C3380CC4-5D6E-409C-BE32-E72D297353CC}">
              <c16:uniqueId val="{00000002-532C-4C41-A622-E31EB2F8F6EF}"/>
            </c:ext>
          </c:extLst>
        </c:ser>
        <c:ser>
          <c:idx val="3"/>
          <c:order val="3"/>
          <c:tx>
            <c:strRef>
              <c:f>Hoja1!$B$7</c:f>
              <c:strCache>
                <c:ptCount val="1"/>
                <c:pt idx="0">
                  <c:v>INVERSIONES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Hoja1!$C$3:$W$3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Hoja1!$C$7:$W$7</c:f>
            </c:numRef>
          </c:val>
          <c:smooth val="0"/>
          <c:extLst>
            <c:ext xmlns:c16="http://schemas.microsoft.com/office/drawing/2014/chart" uri="{C3380CC4-5D6E-409C-BE32-E72D297353CC}">
              <c16:uniqueId val="{00000003-532C-4C41-A622-E31EB2F8F6EF}"/>
            </c:ext>
          </c:extLst>
        </c:ser>
        <c:ser>
          <c:idx val="4"/>
          <c:order val="4"/>
          <c:tx>
            <c:strRef>
              <c:f>Hoja1!$B$8</c:f>
              <c:strCache>
                <c:ptCount val="1"/>
                <c:pt idx="0">
                  <c:v>MARGEN NETO D.I.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Hoja1!$C$3:$W$3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Hoja1!$C$8:$W$8</c:f>
              <c:numCache>
                <c:formatCode>0.00</c:formatCode>
                <c:ptCount val="14"/>
                <c:pt idx="0">
                  <c:v>6.37</c:v>
                </c:pt>
                <c:pt idx="1">
                  <c:v>6.64</c:v>
                </c:pt>
                <c:pt idx="2">
                  <c:v>4.5599999999999996</c:v>
                </c:pt>
                <c:pt idx="3">
                  <c:v>6.77</c:v>
                </c:pt>
                <c:pt idx="4">
                  <c:v>6.86</c:v>
                </c:pt>
                <c:pt idx="5">
                  <c:v>6.74</c:v>
                </c:pt>
                <c:pt idx="6">
                  <c:v>5.56</c:v>
                </c:pt>
                <c:pt idx="7">
                  <c:v>5.49</c:v>
                </c:pt>
                <c:pt idx="8">
                  <c:v>5.7</c:v>
                </c:pt>
                <c:pt idx="9">
                  <c:v>7.78</c:v>
                </c:pt>
                <c:pt idx="10">
                  <c:v>7.8</c:v>
                </c:pt>
                <c:pt idx="11">
                  <c:v>7.83</c:v>
                </c:pt>
                <c:pt idx="12">
                  <c:v>7.86</c:v>
                </c:pt>
                <c:pt idx="13">
                  <c:v>7.91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2C-4C41-A622-E31EB2F8F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925136"/>
        <c:axId val="424923824"/>
      </c:lineChart>
      <c:catAx>
        <c:axId val="42492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4923824"/>
        <c:crosses val="autoZero"/>
        <c:auto val="1"/>
        <c:lblAlgn val="ctr"/>
        <c:lblOffset val="100"/>
        <c:noMultiLvlLbl val="0"/>
      </c:catAx>
      <c:valAx>
        <c:axId val="424923824"/>
        <c:scaling>
          <c:orientation val="minMax"/>
          <c:min val="4"/>
        </c:scaling>
        <c:delete val="0"/>
        <c:axPos val="l"/>
        <c:majorGridlines>
          <c:spPr>
            <a:ln w="9525" cap="rnd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492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0" dirty="0"/>
              <a:t>MARGEN BRUTO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Hoja1!$B$13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Hoja1!$C$12:$W$12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Hoja1!$C$13:$W$13</c:f>
              <c:numCache>
                <c:formatCode>General</c:formatCode>
                <c:ptCount val="21"/>
                <c:pt idx="0">
                  <c:v>29.7</c:v>
                </c:pt>
                <c:pt idx="1">
                  <c:v>30.03</c:v>
                </c:pt>
                <c:pt idx="2">
                  <c:v>28.93</c:v>
                </c:pt>
                <c:pt idx="3">
                  <c:v>29.03</c:v>
                </c:pt>
                <c:pt idx="4">
                  <c:v>29.15</c:v>
                </c:pt>
                <c:pt idx="5">
                  <c:v>28.73</c:v>
                </c:pt>
                <c:pt idx="6">
                  <c:v>27.83</c:v>
                </c:pt>
                <c:pt idx="7">
                  <c:v>28.02</c:v>
                </c:pt>
                <c:pt idx="8">
                  <c:v>28.01</c:v>
                </c:pt>
                <c:pt idx="9">
                  <c:v>27.68</c:v>
                </c:pt>
                <c:pt idx="10">
                  <c:v>27.83</c:v>
                </c:pt>
                <c:pt idx="11">
                  <c:v>28.14</c:v>
                </c:pt>
                <c:pt idx="12">
                  <c:v>28.68</c:v>
                </c:pt>
                <c:pt idx="13">
                  <c:v>28.08</c:v>
                </c:pt>
                <c:pt idx="14">
                  <c:v>28.53</c:v>
                </c:pt>
                <c:pt idx="15">
                  <c:v>28.87</c:v>
                </c:pt>
                <c:pt idx="16">
                  <c:v>29.13</c:v>
                </c:pt>
                <c:pt idx="17">
                  <c:v>29.85</c:v>
                </c:pt>
                <c:pt idx="18">
                  <c:v>30.57</c:v>
                </c:pt>
                <c:pt idx="19">
                  <c:v>30.68</c:v>
                </c:pt>
                <c:pt idx="20">
                  <c:v>30.89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3F-4A11-BEE5-141CB968D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351640"/>
        <c:axId val="428351968"/>
      </c:lineChart>
      <c:catAx>
        <c:axId val="42835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8351968"/>
        <c:crosses val="autoZero"/>
        <c:auto val="1"/>
        <c:lblAlgn val="ctr"/>
        <c:lblOffset val="100"/>
        <c:noMultiLvlLbl val="0"/>
      </c:catAx>
      <c:valAx>
        <c:axId val="428351968"/>
        <c:scaling>
          <c:orientation val="minMax"/>
          <c:min val="2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835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Hoja1!$B$13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Hoja1!$C$12:$W$12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Hoja1!$C$13:$W$13</c:f>
            </c:numRef>
          </c:val>
          <c:smooth val="0"/>
          <c:extLst>
            <c:ext xmlns:c16="http://schemas.microsoft.com/office/drawing/2014/chart" uri="{C3380CC4-5D6E-409C-BE32-E72D297353CC}">
              <c16:uniqueId val="{00000000-6CF8-42E2-BACA-CADA38692076}"/>
            </c:ext>
          </c:extLst>
        </c:ser>
        <c:ser>
          <c:idx val="1"/>
          <c:order val="1"/>
          <c:tx>
            <c:strRef>
              <c:f>Hoja1!$B$14</c:f>
              <c:strCache>
                <c:ptCount val="1"/>
                <c:pt idx="0">
                  <c:v>MARGEN NETO A.I.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Hoja1!$C$12:$W$12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Hoja1!$C$14:$W$14</c:f>
              <c:numCache>
                <c:formatCode>General</c:formatCode>
                <c:ptCount val="21"/>
                <c:pt idx="0">
                  <c:v>15.3</c:v>
                </c:pt>
                <c:pt idx="1">
                  <c:v>12.93</c:v>
                </c:pt>
                <c:pt idx="2">
                  <c:v>11.79</c:v>
                </c:pt>
                <c:pt idx="3">
                  <c:v>11.83</c:v>
                </c:pt>
                <c:pt idx="4">
                  <c:v>11.96</c:v>
                </c:pt>
                <c:pt idx="5">
                  <c:v>12.63</c:v>
                </c:pt>
                <c:pt idx="6">
                  <c:v>11.41</c:v>
                </c:pt>
                <c:pt idx="7">
                  <c:v>10.94</c:v>
                </c:pt>
                <c:pt idx="8">
                  <c:v>11.31</c:v>
                </c:pt>
                <c:pt idx="9">
                  <c:v>10.130000000000001</c:v>
                </c:pt>
                <c:pt idx="10">
                  <c:v>10.28</c:v>
                </c:pt>
                <c:pt idx="11">
                  <c:v>10.31</c:v>
                </c:pt>
                <c:pt idx="12">
                  <c:v>9.5500000000000007</c:v>
                </c:pt>
                <c:pt idx="13">
                  <c:v>8.75</c:v>
                </c:pt>
                <c:pt idx="14">
                  <c:v>9.14</c:v>
                </c:pt>
                <c:pt idx="15">
                  <c:v>8.77</c:v>
                </c:pt>
                <c:pt idx="16">
                  <c:v>9.69</c:v>
                </c:pt>
                <c:pt idx="17">
                  <c:v>9.8699999999999992</c:v>
                </c:pt>
                <c:pt idx="18">
                  <c:v>9.75</c:v>
                </c:pt>
                <c:pt idx="19">
                  <c:v>9.9499999999999993</c:v>
                </c:pt>
                <c:pt idx="20">
                  <c:v>10.029999999999999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F8-42E2-BACA-CADA38692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011320"/>
        <c:axId val="304012960"/>
      </c:lineChart>
      <c:catAx>
        <c:axId val="30401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4012960"/>
        <c:crosses val="autoZero"/>
        <c:auto val="1"/>
        <c:lblAlgn val="ctr"/>
        <c:lblOffset val="100"/>
        <c:noMultiLvlLbl val="0"/>
      </c:catAx>
      <c:valAx>
        <c:axId val="304012960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4011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0" dirty="0"/>
              <a:t>COSTE LABORAL</a:t>
            </a:r>
          </a:p>
        </c:rich>
      </c:tx>
      <c:layout>
        <c:manualLayout>
          <c:xMode val="edge"/>
          <c:yMode val="edge"/>
          <c:x val="0.41445281020265567"/>
          <c:y val="2.0467370525750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Hoja1!$B$13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Hoja1!$C$12:$W$12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Hoja1!$C$13:$W$13</c:f>
            </c:numRef>
          </c:val>
          <c:smooth val="0"/>
          <c:extLst>
            <c:ext xmlns:c16="http://schemas.microsoft.com/office/drawing/2014/chart" uri="{C3380CC4-5D6E-409C-BE32-E72D297353CC}">
              <c16:uniqueId val="{00000000-EBC7-4901-B116-91C76607623D}"/>
            </c:ext>
          </c:extLst>
        </c:ser>
        <c:ser>
          <c:idx val="1"/>
          <c:order val="1"/>
          <c:tx>
            <c:strRef>
              <c:f>Hoja1!$B$14</c:f>
              <c:strCache>
                <c:ptCount val="1"/>
                <c:pt idx="0">
                  <c:v>MARGEN NETO A.I.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Hoja1!$C$12:$W$12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Hoja1!$C$14:$W$14</c:f>
            </c:numRef>
          </c:val>
          <c:smooth val="0"/>
          <c:extLst>
            <c:ext xmlns:c16="http://schemas.microsoft.com/office/drawing/2014/chart" uri="{C3380CC4-5D6E-409C-BE32-E72D297353CC}">
              <c16:uniqueId val="{00000001-EBC7-4901-B116-91C76607623D}"/>
            </c:ext>
          </c:extLst>
        </c:ser>
        <c:ser>
          <c:idx val="2"/>
          <c:order val="2"/>
          <c:tx>
            <c:strRef>
              <c:f>Hoja1!$B$15</c:f>
              <c:strCache>
                <c:ptCount val="1"/>
                <c:pt idx="0">
                  <c:v>COSTE LABORAL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EBC7-4901-B116-91C76607623D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BC7-4901-B116-91C76607623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EBC7-4901-B116-91C76607623D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BC7-4901-B116-91C76607623D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EBC7-4901-B116-91C76607623D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EBC7-4901-B116-91C76607623D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EBC7-4901-B116-91C76607623D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EBC7-4901-B116-91C76607623D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EBC7-4901-B116-91C76607623D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EBC7-4901-B116-91C76607623D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EBC7-4901-B116-91C76607623D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EBC7-4901-B116-91C76607623D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EBC7-4901-B116-91C76607623D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EBC7-4901-B116-91C76607623D}"/>
              </c:ext>
            </c:extLst>
          </c:dPt>
          <c:dPt>
            <c:idx val="1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EBC7-4901-B116-91C76607623D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BC7-4901-B116-91C76607623D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EBC7-4901-B116-91C76607623D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EBC7-4901-B116-91C76607623D}"/>
              </c:ext>
            </c:extLst>
          </c:dPt>
          <c:dPt>
            <c:idx val="18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EBC7-4901-B116-91C76607623D}"/>
              </c:ext>
            </c:extLst>
          </c:dPt>
          <c:dPt>
            <c:idx val="19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EBC7-4901-B116-91C76607623D}"/>
              </c:ext>
            </c:extLst>
          </c:dPt>
          <c:dPt>
            <c:idx val="2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BC7-4901-B116-91C76607623D}"/>
              </c:ext>
            </c:extLst>
          </c:dPt>
          <c:cat>
            <c:numRef>
              <c:f>Hoja1!$C$12:$W$12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Hoja1!$C$15:$W$15</c:f>
              <c:numCache>
                <c:formatCode>0.00</c:formatCode>
                <c:ptCount val="21"/>
                <c:pt idx="0">
                  <c:v>9.86</c:v>
                </c:pt>
                <c:pt idx="1">
                  <c:v>10.210000000000001</c:v>
                </c:pt>
                <c:pt idx="2">
                  <c:v>9.2899999999999991</c:v>
                </c:pt>
                <c:pt idx="3">
                  <c:v>9.4700000000000006</c:v>
                </c:pt>
                <c:pt idx="4">
                  <c:v>9.74</c:v>
                </c:pt>
                <c:pt idx="5">
                  <c:v>8.24</c:v>
                </c:pt>
                <c:pt idx="6">
                  <c:v>8.6999999999999993</c:v>
                </c:pt>
                <c:pt idx="7">
                  <c:v>8.57</c:v>
                </c:pt>
                <c:pt idx="8">
                  <c:v>9.09</c:v>
                </c:pt>
                <c:pt idx="9">
                  <c:v>9.68</c:v>
                </c:pt>
                <c:pt idx="10">
                  <c:v>9.6999999999999993</c:v>
                </c:pt>
                <c:pt idx="11">
                  <c:v>10.01</c:v>
                </c:pt>
                <c:pt idx="12">
                  <c:v>10.3</c:v>
                </c:pt>
                <c:pt idx="13">
                  <c:v>10.94</c:v>
                </c:pt>
                <c:pt idx="14">
                  <c:v>11.28</c:v>
                </c:pt>
                <c:pt idx="15">
                  <c:v>10.92</c:v>
                </c:pt>
                <c:pt idx="16">
                  <c:v>10.96</c:v>
                </c:pt>
                <c:pt idx="17">
                  <c:v>10.57</c:v>
                </c:pt>
                <c:pt idx="18">
                  <c:v>10.1</c:v>
                </c:pt>
                <c:pt idx="19">
                  <c:v>10.3</c:v>
                </c:pt>
                <c:pt idx="20">
                  <c:v>11.09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C7-4901-B116-91C766076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5354632"/>
        <c:axId val="435353976"/>
      </c:lineChart>
      <c:catAx>
        <c:axId val="43535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5353976"/>
        <c:crosses val="autoZero"/>
        <c:auto val="1"/>
        <c:lblAlgn val="ctr"/>
        <c:lblOffset val="100"/>
        <c:noMultiLvlLbl val="0"/>
      </c:catAx>
      <c:valAx>
        <c:axId val="435353976"/>
        <c:scaling>
          <c:orientation val="minMax"/>
          <c:min val="7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5354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0" dirty="0"/>
              <a:t>INVERSIONES</a:t>
            </a:r>
          </a:p>
        </c:rich>
      </c:tx>
      <c:layout>
        <c:manualLayout>
          <c:xMode val="edge"/>
          <c:yMode val="edge"/>
          <c:x val="0.43467052566658204"/>
          <c:y val="3.1154320733595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Hoja1!$B$13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Hoja1!$C$12:$W$12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Hoja1!$C$13:$W$13</c:f>
            </c:numRef>
          </c:val>
          <c:smooth val="0"/>
          <c:extLst>
            <c:ext xmlns:c16="http://schemas.microsoft.com/office/drawing/2014/chart" uri="{C3380CC4-5D6E-409C-BE32-E72D297353CC}">
              <c16:uniqueId val="{00000000-6300-49C9-BA36-0956BC21AB6F}"/>
            </c:ext>
          </c:extLst>
        </c:ser>
        <c:ser>
          <c:idx val="1"/>
          <c:order val="1"/>
          <c:tx>
            <c:strRef>
              <c:f>Hoja1!$B$14</c:f>
              <c:strCache>
                <c:ptCount val="1"/>
                <c:pt idx="0">
                  <c:v>MARGEN NETO A.I.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Hoja1!$C$12:$W$12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Hoja1!$C$14:$W$14</c:f>
            </c:numRef>
          </c:val>
          <c:smooth val="0"/>
          <c:extLst>
            <c:ext xmlns:c16="http://schemas.microsoft.com/office/drawing/2014/chart" uri="{C3380CC4-5D6E-409C-BE32-E72D297353CC}">
              <c16:uniqueId val="{00000001-6300-49C9-BA36-0956BC21AB6F}"/>
            </c:ext>
          </c:extLst>
        </c:ser>
        <c:ser>
          <c:idx val="2"/>
          <c:order val="2"/>
          <c:tx>
            <c:strRef>
              <c:f>Hoja1!$B$15</c:f>
              <c:strCache>
                <c:ptCount val="1"/>
                <c:pt idx="0">
                  <c:v>COSTE LABORAL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Hoja1!$C$12:$W$12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Hoja1!$C$15:$W$15</c:f>
            </c:numRef>
          </c:val>
          <c:smooth val="0"/>
          <c:extLst>
            <c:ext xmlns:c16="http://schemas.microsoft.com/office/drawing/2014/chart" uri="{C3380CC4-5D6E-409C-BE32-E72D297353CC}">
              <c16:uniqueId val="{00000002-6300-49C9-BA36-0956BC21AB6F}"/>
            </c:ext>
          </c:extLst>
        </c:ser>
        <c:ser>
          <c:idx val="3"/>
          <c:order val="3"/>
          <c:tx>
            <c:strRef>
              <c:f>Hoja1!$B$16</c:f>
              <c:strCache>
                <c:ptCount val="1"/>
                <c:pt idx="0">
                  <c:v>INVERSIONES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Hoja1!$C$12:$W$12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Hoja1!$C$16:$W$16</c:f>
              <c:numCache>
                <c:formatCode>0.00</c:formatCode>
                <c:ptCount val="21"/>
                <c:pt idx="0">
                  <c:v>4.29</c:v>
                </c:pt>
                <c:pt idx="1">
                  <c:v>4.78</c:v>
                </c:pt>
                <c:pt idx="2">
                  <c:v>4.87</c:v>
                </c:pt>
                <c:pt idx="3">
                  <c:v>5.0199999999999996</c:v>
                </c:pt>
                <c:pt idx="4">
                  <c:v>5.15</c:v>
                </c:pt>
                <c:pt idx="5">
                  <c:v>2.97</c:v>
                </c:pt>
                <c:pt idx="6">
                  <c:v>2.39</c:v>
                </c:pt>
                <c:pt idx="7">
                  <c:v>3.04</c:v>
                </c:pt>
                <c:pt idx="8">
                  <c:v>3.44</c:v>
                </c:pt>
                <c:pt idx="9">
                  <c:v>2.4900000000000002</c:v>
                </c:pt>
                <c:pt idx="10">
                  <c:v>3.01</c:v>
                </c:pt>
                <c:pt idx="11">
                  <c:v>3.18</c:v>
                </c:pt>
                <c:pt idx="12">
                  <c:v>3.71</c:v>
                </c:pt>
                <c:pt idx="13">
                  <c:v>3.67</c:v>
                </c:pt>
                <c:pt idx="14">
                  <c:v>4.2300000000000004</c:v>
                </c:pt>
                <c:pt idx="15">
                  <c:v>3.46</c:v>
                </c:pt>
                <c:pt idx="16">
                  <c:v>4.13</c:v>
                </c:pt>
                <c:pt idx="17">
                  <c:v>4.29</c:v>
                </c:pt>
                <c:pt idx="18">
                  <c:v>4.04</c:v>
                </c:pt>
                <c:pt idx="19">
                  <c:v>4.75</c:v>
                </c:pt>
                <c:pt idx="20">
                  <c:v>4.63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00-49C9-BA36-0956BC21A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948664"/>
        <c:axId val="526950304"/>
      </c:lineChart>
      <c:catAx>
        <c:axId val="52694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6950304"/>
        <c:crosses val="autoZero"/>
        <c:auto val="1"/>
        <c:lblAlgn val="ctr"/>
        <c:lblOffset val="100"/>
        <c:noMultiLvlLbl val="0"/>
      </c:catAx>
      <c:valAx>
        <c:axId val="526950304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6948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0" dirty="0"/>
              <a:t>MARGEN NETO D.I.</a:t>
            </a:r>
          </a:p>
        </c:rich>
      </c:tx>
      <c:layout>
        <c:manualLayout>
          <c:xMode val="edge"/>
          <c:yMode val="edge"/>
          <c:x val="0.40089230429843659"/>
          <c:y val="2.0181404874736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5.7723836539541704E-2"/>
          <c:y val="0.12194627137951027"/>
          <c:w val="0.92288764723790617"/>
          <c:h val="0.80209351618074598"/>
        </c:manualLayout>
      </c:layout>
      <c:lineChart>
        <c:grouping val="standard"/>
        <c:varyColors val="0"/>
        <c:ser>
          <c:idx val="0"/>
          <c:order val="0"/>
          <c:tx>
            <c:strRef>
              <c:f>Hoja1!$B$13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Hoja1!$C$12:$W$12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Hoja1!$C$13:$W$13</c:f>
            </c:numRef>
          </c:val>
          <c:smooth val="0"/>
          <c:extLst>
            <c:ext xmlns:c16="http://schemas.microsoft.com/office/drawing/2014/chart" uri="{C3380CC4-5D6E-409C-BE32-E72D297353CC}">
              <c16:uniqueId val="{00000000-5486-4B83-853A-A08B826F0B1B}"/>
            </c:ext>
          </c:extLst>
        </c:ser>
        <c:ser>
          <c:idx val="1"/>
          <c:order val="1"/>
          <c:tx>
            <c:strRef>
              <c:f>Hoja1!$B$14</c:f>
              <c:strCache>
                <c:ptCount val="1"/>
                <c:pt idx="0">
                  <c:v>MARGEN NETO A.I.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Hoja1!$C$12:$W$12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Hoja1!$C$14:$W$14</c:f>
            </c:numRef>
          </c:val>
          <c:smooth val="0"/>
          <c:extLst>
            <c:ext xmlns:c16="http://schemas.microsoft.com/office/drawing/2014/chart" uri="{C3380CC4-5D6E-409C-BE32-E72D297353CC}">
              <c16:uniqueId val="{00000001-5486-4B83-853A-A08B826F0B1B}"/>
            </c:ext>
          </c:extLst>
        </c:ser>
        <c:ser>
          <c:idx val="2"/>
          <c:order val="2"/>
          <c:tx>
            <c:strRef>
              <c:f>Hoja1!$B$15</c:f>
              <c:strCache>
                <c:ptCount val="1"/>
                <c:pt idx="0">
                  <c:v>COSTE LABORAL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Hoja1!$C$12:$W$12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Hoja1!$C$15:$W$15</c:f>
            </c:numRef>
          </c:val>
          <c:smooth val="0"/>
          <c:extLst>
            <c:ext xmlns:c16="http://schemas.microsoft.com/office/drawing/2014/chart" uri="{C3380CC4-5D6E-409C-BE32-E72D297353CC}">
              <c16:uniqueId val="{00000002-5486-4B83-853A-A08B826F0B1B}"/>
            </c:ext>
          </c:extLst>
        </c:ser>
        <c:ser>
          <c:idx val="3"/>
          <c:order val="3"/>
          <c:tx>
            <c:strRef>
              <c:f>Hoja1!$B$16</c:f>
              <c:strCache>
                <c:ptCount val="1"/>
                <c:pt idx="0">
                  <c:v>INVERSIONES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Hoja1!$C$12:$W$12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Hoja1!$C$16:$W$16</c:f>
            </c:numRef>
          </c:val>
          <c:smooth val="0"/>
          <c:extLst>
            <c:ext xmlns:c16="http://schemas.microsoft.com/office/drawing/2014/chart" uri="{C3380CC4-5D6E-409C-BE32-E72D297353CC}">
              <c16:uniqueId val="{00000003-5486-4B83-853A-A08B826F0B1B}"/>
            </c:ext>
          </c:extLst>
        </c:ser>
        <c:ser>
          <c:idx val="4"/>
          <c:order val="4"/>
          <c:tx>
            <c:strRef>
              <c:f>Hoja1!$B$17</c:f>
              <c:strCache>
                <c:ptCount val="1"/>
                <c:pt idx="0">
                  <c:v>MARGEN NETO D.I.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Hoja1!$C$12:$W$12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Hoja1!$C$17:$W$17</c:f>
              <c:numCache>
                <c:formatCode>0.00</c:formatCode>
                <c:ptCount val="16"/>
                <c:pt idx="0">
                  <c:v>9.33</c:v>
                </c:pt>
                <c:pt idx="1">
                  <c:v>7.7</c:v>
                </c:pt>
                <c:pt idx="2">
                  <c:v>7.22</c:v>
                </c:pt>
                <c:pt idx="3">
                  <c:v>7.08</c:v>
                </c:pt>
                <c:pt idx="4">
                  <c:v>6.66</c:v>
                </c:pt>
                <c:pt idx="5">
                  <c:v>6.13</c:v>
                </c:pt>
                <c:pt idx="6">
                  <c:v>6.09</c:v>
                </c:pt>
                <c:pt idx="7">
                  <c:v>6.18</c:v>
                </c:pt>
                <c:pt idx="8">
                  <c:v>5.89</c:v>
                </c:pt>
                <c:pt idx="9">
                  <c:v>6.16</c:v>
                </c:pt>
                <c:pt idx="10">
                  <c:v>6.27</c:v>
                </c:pt>
                <c:pt idx="11">
                  <c:v>7.07</c:v>
                </c:pt>
                <c:pt idx="12">
                  <c:v>7.55</c:v>
                </c:pt>
                <c:pt idx="13">
                  <c:v>7.55</c:v>
                </c:pt>
                <c:pt idx="14">
                  <c:v>7.56</c:v>
                </c:pt>
                <c:pt idx="15">
                  <c:v>7.72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486-4B83-853A-A08B826F0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034904"/>
        <c:axId val="519037528"/>
      </c:lineChart>
      <c:catAx>
        <c:axId val="51903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9037528"/>
        <c:crosses val="autoZero"/>
        <c:auto val="1"/>
        <c:lblAlgn val="ctr"/>
        <c:lblOffset val="100"/>
        <c:noMultiLvlLbl val="0"/>
      </c:catAx>
      <c:valAx>
        <c:axId val="519037528"/>
        <c:scaling>
          <c:orientation val="minMax"/>
          <c:min val="5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903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Hoja4!$B$5</c:f>
              <c:strCache>
                <c:ptCount val="1"/>
                <c:pt idx="0">
                  <c:v>De 300.001€ a 600.000€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Hoja4!$C$4:$P$4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Hoja4!$C$5:$P$5</c:f>
              <c:numCache>
                <c:formatCode>General</c:formatCode>
                <c:ptCount val="12"/>
                <c:pt idx="0">
                  <c:v>29.16</c:v>
                </c:pt>
                <c:pt idx="1">
                  <c:v>29.08</c:v>
                </c:pt>
                <c:pt idx="2">
                  <c:v>28.79</c:v>
                </c:pt>
                <c:pt idx="3">
                  <c:v>28.22</c:v>
                </c:pt>
                <c:pt idx="4">
                  <c:v>28.48</c:v>
                </c:pt>
                <c:pt idx="5">
                  <c:v>28.92</c:v>
                </c:pt>
                <c:pt idx="6">
                  <c:v>29.08</c:v>
                </c:pt>
                <c:pt idx="7">
                  <c:v>28.96</c:v>
                </c:pt>
                <c:pt idx="8">
                  <c:v>29.13</c:v>
                </c:pt>
                <c:pt idx="9">
                  <c:v>29.34</c:v>
                </c:pt>
                <c:pt idx="10">
                  <c:v>29.4</c:v>
                </c:pt>
                <c:pt idx="11">
                  <c:v>30.19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31-489A-88DD-9E02864A0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233656"/>
        <c:axId val="438234312"/>
      </c:lineChart>
      <c:catAx>
        <c:axId val="43823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8234312"/>
        <c:crosses val="autoZero"/>
        <c:auto val="1"/>
        <c:lblAlgn val="ctr"/>
        <c:lblOffset val="100"/>
        <c:noMultiLvlLbl val="0"/>
      </c:catAx>
      <c:valAx>
        <c:axId val="43823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823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0" dirty="0"/>
              <a:t>MARGEN BRUTO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Hoja1!$B$22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Hoja1!$C$21:$W$21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Hoja1!$C$22:$W$22</c:f>
              <c:numCache>
                <c:formatCode>0.00</c:formatCode>
                <c:ptCount val="21"/>
                <c:pt idx="0">
                  <c:v>28.9</c:v>
                </c:pt>
                <c:pt idx="1">
                  <c:v>29.5</c:v>
                </c:pt>
                <c:pt idx="2">
                  <c:v>28.29</c:v>
                </c:pt>
                <c:pt idx="3">
                  <c:v>29.16</c:v>
                </c:pt>
                <c:pt idx="4">
                  <c:v>29.36</c:v>
                </c:pt>
                <c:pt idx="5">
                  <c:v>27.62</c:v>
                </c:pt>
                <c:pt idx="6">
                  <c:v>27.75</c:v>
                </c:pt>
                <c:pt idx="7">
                  <c:v>26.8</c:v>
                </c:pt>
                <c:pt idx="8">
                  <c:v>26.32</c:v>
                </c:pt>
                <c:pt idx="9">
                  <c:v>26.58</c:v>
                </c:pt>
                <c:pt idx="10">
                  <c:v>26.88</c:v>
                </c:pt>
                <c:pt idx="11">
                  <c:v>27.02</c:v>
                </c:pt>
                <c:pt idx="12">
                  <c:v>27.36</c:v>
                </c:pt>
                <c:pt idx="13">
                  <c:v>26.58</c:v>
                </c:pt>
                <c:pt idx="14">
                  <c:v>27.21</c:v>
                </c:pt>
                <c:pt idx="15">
                  <c:v>27.5</c:v>
                </c:pt>
                <c:pt idx="16">
                  <c:v>28.33</c:v>
                </c:pt>
                <c:pt idx="17">
                  <c:v>29.21</c:v>
                </c:pt>
                <c:pt idx="18">
                  <c:v>29.56</c:v>
                </c:pt>
                <c:pt idx="19">
                  <c:v>29.71</c:v>
                </c:pt>
                <c:pt idx="20">
                  <c:v>30.24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58-4C14-B1DA-4552E4454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458280"/>
        <c:axId val="424460576"/>
      </c:lineChart>
      <c:catAx>
        <c:axId val="42445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4460576"/>
        <c:crosses val="autoZero"/>
        <c:auto val="1"/>
        <c:lblAlgn val="ctr"/>
        <c:lblOffset val="100"/>
        <c:noMultiLvlLbl val="0"/>
      </c:catAx>
      <c:valAx>
        <c:axId val="424460576"/>
        <c:scaling>
          <c:orientation val="minMax"/>
          <c:min val="2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4458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0" dirty="0"/>
              <a:t>MARGEN NETO A.I</a:t>
            </a:r>
            <a:r>
              <a:rPr lang="en-US" dirty="0"/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Hoja1!$B$22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Hoja1!$C$21:$W$21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Hoja1!$C$22:$W$22</c:f>
            </c:numRef>
          </c:val>
          <c:smooth val="0"/>
          <c:extLst>
            <c:ext xmlns:c16="http://schemas.microsoft.com/office/drawing/2014/chart" uri="{C3380CC4-5D6E-409C-BE32-E72D297353CC}">
              <c16:uniqueId val="{00000000-73A1-40B0-9A59-4E60AFD6835C}"/>
            </c:ext>
          </c:extLst>
        </c:ser>
        <c:ser>
          <c:idx val="1"/>
          <c:order val="1"/>
          <c:tx>
            <c:strRef>
              <c:f>Hoja1!$B$23</c:f>
              <c:strCache>
                <c:ptCount val="1"/>
                <c:pt idx="0">
                  <c:v>MARGEN NETO A.I.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accent1"/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3A1-40B0-9A59-4E60AFD6835C}"/>
              </c:ext>
            </c:extLst>
          </c:dPt>
          <c:cat>
            <c:numRef>
              <c:f>Hoja1!$C$21:$W$21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Hoja1!$C$23:$W$23</c:f>
              <c:numCache>
                <c:formatCode>0.00</c:formatCode>
                <c:ptCount val="21"/>
                <c:pt idx="0">
                  <c:v>13.7</c:v>
                </c:pt>
                <c:pt idx="1">
                  <c:v>10.87</c:v>
                </c:pt>
                <c:pt idx="2">
                  <c:v>11.2</c:v>
                </c:pt>
                <c:pt idx="3">
                  <c:v>11.67</c:v>
                </c:pt>
                <c:pt idx="4">
                  <c:v>12.08</c:v>
                </c:pt>
                <c:pt idx="5">
                  <c:v>12.45</c:v>
                </c:pt>
                <c:pt idx="6">
                  <c:v>12.43</c:v>
                </c:pt>
                <c:pt idx="7">
                  <c:v>11.2</c:v>
                </c:pt>
                <c:pt idx="8">
                  <c:v>11.71</c:v>
                </c:pt>
                <c:pt idx="9">
                  <c:v>11.03</c:v>
                </c:pt>
                <c:pt idx="10">
                  <c:v>10.87</c:v>
                </c:pt>
                <c:pt idx="11">
                  <c:v>10.74</c:v>
                </c:pt>
                <c:pt idx="12">
                  <c:v>9.89</c:v>
                </c:pt>
                <c:pt idx="13">
                  <c:v>8.9499999999999993</c:v>
                </c:pt>
                <c:pt idx="14">
                  <c:v>8.9499999999999993</c:v>
                </c:pt>
                <c:pt idx="15">
                  <c:v>9.08</c:v>
                </c:pt>
                <c:pt idx="16">
                  <c:v>9.26</c:v>
                </c:pt>
                <c:pt idx="17">
                  <c:v>9.6300000000000008</c:v>
                </c:pt>
                <c:pt idx="18">
                  <c:v>8.16</c:v>
                </c:pt>
                <c:pt idx="19">
                  <c:v>8.73</c:v>
                </c:pt>
                <c:pt idx="20">
                  <c:v>9.74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A1-40B0-9A59-4E60AFD68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3629407"/>
        <c:axId val="1983199887"/>
      </c:lineChart>
      <c:catAx>
        <c:axId val="1983629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83199887"/>
        <c:crosses val="autoZero"/>
        <c:auto val="1"/>
        <c:lblAlgn val="ctr"/>
        <c:lblOffset val="100"/>
        <c:noMultiLvlLbl val="0"/>
      </c:catAx>
      <c:valAx>
        <c:axId val="1983199887"/>
        <c:scaling>
          <c:orientation val="minMax"/>
          <c:min val="7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83629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0" dirty="0"/>
              <a:t>COSTE LABORAL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Hoja1!$B$22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Hoja1!$C$21:$W$21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Hoja1!$C$22:$W$22</c:f>
            </c:numRef>
          </c:val>
          <c:smooth val="0"/>
          <c:extLst>
            <c:ext xmlns:c16="http://schemas.microsoft.com/office/drawing/2014/chart" uri="{C3380CC4-5D6E-409C-BE32-E72D297353CC}">
              <c16:uniqueId val="{00000000-6957-424C-A848-D0AAFE7A2AAB}"/>
            </c:ext>
          </c:extLst>
        </c:ser>
        <c:ser>
          <c:idx val="1"/>
          <c:order val="1"/>
          <c:tx>
            <c:strRef>
              <c:f>Hoja1!$B$23</c:f>
              <c:strCache>
                <c:ptCount val="1"/>
                <c:pt idx="0">
                  <c:v>MARGEN NETO A.I.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Hoja1!$C$21:$W$21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Hoja1!$C$23:$W$23</c:f>
            </c:numRef>
          </c:val>
          <c:smooth val="0"/>
          <c:extLst>
            <c:ext xmlns:c16="http://schemas.microsoft.com/office/drawing/2014/chart" uri="{C3380CC4-5D6E-409C-BE32-E72D297353CC}">
              <c16:uniqueId val="{00000001-6957-424C-A848-D0AAFE7A2AAB}"/>
            </c:ext>
          </c:extLst>
        </c:ser>
        <c:ser>
          <c:idx val="2"/>
          <c:order val="2"/>
          <c:tx>
            <c:strRef>
              <c:f>Hoja1!$B$24</c:f>
              <c:strCache>
                <c:ptCount val="1"/>
                <c:pt idx="0">
                  <c:v>COSTE LABORAL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Hoja1!$C$21:$W$21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Hoja1!$C$24:$W$24</c:f>
              <c:numCache>
                <c:formatCode>0.00</c:formatCode>
                <c:ptCount val="21"/>
                <c:pt idx="0">
                  <c:v>10.91</c:v>
                </c:pt>
                <c:pt idx="1">
                  <c:v>10.46</c:v>
                </c:pt>
                <c:pt idx="2">
                  <c:v>10.74</c:v>
                </c:pt>
                <c:pt idx="3">
                  <c:v>9.98</c:v>
                </c:pt>
                <c:pt idx="4">
                  <c:v>9.68</c:v>
                </c:pt>
                <c:pt idx="5">
                  <c:v>7.36</c:v>
                </c:pt>
                <c:pt idx="6">
                  <c:v>6.88</c:v>
                </c:pt>
                <c:pt idx="7">
                  <c:v>7.36</c:v>
                </c:pt>
                <c:pt idx="8">
                  <c:v>7.54</c:v>
                </c:pt>
                <c:pt idx="9">
                  <c:v>8.33</c:v>
                </c:pt>
                <c:pt idx="10">
                  <c:v>9.91</c:v>
                </c:pt>
                <c:pt idx="11">
                  <c:v>8.3000000000000007</c:v>
                </c:pt>
                <c:pt idx="12">
                  <c:v>8.11</c:v>
                </c:pt>
                <c:pt idx="13">
                  <c:v>8.43</c:v>
                </c:pt>
                <c:pt idx="14">
                  <c:v>9.14</c:v>
                </c:pt>
                <c:pt idx="15">
                  <c:v>8.76</c:v>
                </c:pt>
                <c:pt idx="16">
                  <c:v>9.1199999999999992</c:v>
                </c:pt>
                <c:pt idx="17">
                  <c:v>9.8800000000000008</c:v>
                </c:pt>
                <c:pt idx="18">
                  <c:v>8.77</c:v>
                </c:pt>
                <c:pt idx="19">
                  <c:v>9.1300000000000008</c:v>
                </c:pt>
                <c:pt idx="20">
                  <c:v>10.45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57-424C-A848-D0AAFE7A2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036872"/>
        <c:axId val="519031952"/>
      </c:lineChart>
      <c:catAx>
        <c:axId val="51903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9031952"/>
        <c:crosses val="autoZero"/>
        <c:auto val="1"/>
        <c:lblAlgn val="ctr"/>
        <c:lblOffset val="100"/>
        <c:noMultiLvlLbl val="0"/>
      </c:catAx>
      <c:valAx>
        <c:axId val="519031952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9036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0" dirty="0"/>
              <a:t>INVERSIONES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Hoja1!$B$22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Hoja1!$C$21:$W$21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Hoja1!$C$22:$W$22</c:f>
            </c:numRef>
          </c:val>
          <c:smooth val="0"/>
          <c:extLst>
            <c:ext xmlns:c16="http://schemas.microsoft.com/office/drawing/2014/chart" uri="{C3380CC4-5D6E-409C-BE32-E72D297353CC}">
              <c16:uniqueId val="{00000000-4A13-43FC-98C4-DB3CD66B02C5}"/>
            </c:ext>
          </c:extLst>
        </c:ser>
        <c:ser>
          <c:idx val="1"/>
          <c:order val="1"/>
          <c:tx>
            <c:strRef>
              <c:f>Hoja1!$B$23</c:f>
              <c:strCache>
                <c:ptCount val="1"/>
                <c:pt idx="0">
                  <c:v>MARGEN NETO A.I.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Hoja1!$C$21:$W$21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Hoja1!$C$23:$W$23</c:f>
            </c:numRef>
          </c:val>
          <c:smooth val="0"/>
          <c:extLst>
            <c:ext xmlns:c16="http://schemas.microsoft.com/office/drawing/2014/chart" uri="{C3380CC4-5D6E-409C-BE32-E72D297353CC}">
              <c16:uniqueId val="{00000001-4A13-43FC-98C4-DB3CD66B02C5}"/>
            </c:ext>
          </c:extLst>
        </c:ser>
        <c:ser>
          <c:idx val="2"/>
          <c:order val="2"/>
          <c:tx>
            <c:strRef>
              <c:f>Hoja1!$B$24</c:f>
              <c:strCache>
                <c:ptCount val="1"/>
                <c:pt idx="0">
                  <c:v>COSTE LABORAL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Hoja1!$C$21:$W$21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Hoja1!$C$24:$W$24</c:f>
            </c:numRef>
          </c:val>
          <c:smooth val="0"/>
          <c:extLst>
            <c:ext xmlns:c16="http://schemas.microsoft.com/office/drawing/2014/chart" uri="{C3380CC4-5D6E-409C-BE32-E72D297353CC}">
              <c16:uniqueId val="{00000002-4A13-43FC-98C4-DB3CD66B02C5}"/>
            </c:ext>
          </c:extLst>
        </c:ser>
        <c:ser>
          <c:idx val="3"/>
          <c:order val="3"/>
          <c:tx>
            <c:strRef>
              <c:f>Hoja1!$B$25</c:f>
              <c:strCache>
                <c:ptCount val="1"/>
                <c:pt idx="0">
                  <c:v>INVERSIONES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Hoja1!$C$21:$W$21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Hoja1!$C$25:$W$25</c:f>
              <c:numCache>
                <c:formatCode>0.00</c:formatCode>
                <c:ptCount val="21"/>
                <c:pt idx="0">
                  <c:v>4.72</c:v>
                </c:pt>
                <c:pt idx="1">
                  <c:v>4.93</c:v>
                </c:pt>
                <c:pt idx="2">
                  <c:v>3.61</c:v>
                </c:pt>
                <c:pt idx="3">
                  <c:v>4.21</c:v>
                </c:pt>
                <c:pt idx="4">
                  <c:v>4.7</c:v>
                </c:pt>
                <c:pt idx="5">
                  <c:v>3.02</c:v>
                </c:pt>
                <c:pt idx="6">
                  <c:v>3.24</c:v>
                </c:pt>
                <c:pt idx="7">
                  <c:v>2.29</c:v>
                </c:pt>
                <c:pt idx="8">
                  <c:v>3.02</c:v>
                </c:pt>
                <c:pt idx="9">
                  <c:v>3.29</c:v>
                </c:pt>
                <c:pt idx="10">
                  <c:v>3.27</c:v>
                </c:pt>
                <c:pt idx="11">
                  <c:v>3.02</c:v>
                </c:pt>
                <c:pt idx="12">
                  <c:v>3.08</c:v>
                </c:pt>
                <c:pt idx="13">
                  <c:v>3.75</c:v>
                </c:pt>
                <c:pt idx="14">
                  <c:v>2.91</c:v>
                </c:pt>
                <c:pt idx="15">
                  <c:v>2.25</c:v>
                </c:pt>
                <c:pt idx="16">
                  <c:v>3.77</c:v>
                </c:pt>
                <c:pt idx="17">
                  <c:v>4.13</c:v>
                </c:pt>
                <c:pt idx="18">
                  <c:v>4.3899999999999997</c:v>
                </c:pt>
                <c:pt idx="19">
                  <c:v>4.4400000000000004</c:v>
                </c:pt>
                <c:pt idx="20">
                  <c:v>4.38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13-43FC-98C4-DB3CD66B0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524056"/>
        <c:axId val="527520776"/>
      </c:lineChart>
      <c:catAx>
        <c:axId val="52752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7520776"/>
        <c:crosses val="autoZero"/>
        <c:auto val="1"/>
        <c:lblAlgn val="ctr"/>
        <c:lblOffset val="100"/>
        <c:noMultiLvlLbl val="0"/>
      </c:catAx>
      <c:valAx>
        <c:axId val="527520776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7524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0" dirty="0"/>
              <a:t>MARGEN NETO D.I.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Hoja1!$B$22</c:f>
              <c:strCache>
                <c:ptCount val="1"/>
                <c:pt idx="0">
                  <c:v>MARGEN BRUTO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Hoja1!$C$21:$W$21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Hoja1!$C$22:$W$22</c:f>
            </c:numRef>
          </c:val>
          <c:smooth val="0"/>
          <c:extLst>
            <c:ext xmlns:c16="http://schemas.microsoft.com/office/drawing/2014/chart" uri="{C3380CC4-5D6E-409C-BE32-E72D297353CC}">
              <c16:uniqueId val="{00000000-B93F-481D-A071-A805FE18DA64}"/>
            </c:ext>
          </c:extLst>
        </c:ser>
        <c:ser>
          <c:idx val="1"/>
          <c:order val="1"/>
          <c:tx>
            <c:strRef>
              <c:f>Hoja1!$B$23</c:f>
              <c:strCache>
                <c:ptCount val="1"/>
                <c:pt idx="0">
                  <c:v>MARGEN NETO A.I.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Hoja1!$C$21:$W$21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Hoja1!$C$23:$W$23</c:f>
            </c:numRef>
          </c:val>
          <c:smooth val="0"/>
          <c:extLst>
            <c:ext xmlns:c16="http://schemas.microsoft.com/office/drawing/2014/chart" uri="{C3380CC4-5D6E-409C-BE32-E72D297353CC}">
              <c16:uniqueId val="{00000001-B93F-481D-A071-A805FE18DA64}"/>
            </c:ext>
          </c:extLst>
        </c:ser>
        <c:ser>
          <c:idx val="2"/>
          <c:order val="2"/>
          <c:tx>
            <c:strRef>
              <c:f>Hoja1!$B$24</c:f>
              <c:strCache>
                <c:ptCount val="1"/>
                <c:pt idx="0">
                  <c:v>COSTE LABORAL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Hoja1!$C$21:$W$21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Hoja1!$C$24:$W$24</c:f>
            </c:numRef>
          </c:val>
          <c:smooth val="0"/>
          <c:extLst>
            <c:ext xmlns:c16="http://schemas.microsoft.com/office/drawing/2014/chart" uri="{C3380CC4-5D6E-409C-BE32-E72D297353CC}">
              <c16:uniqueId val="{00000002-B93F-481D-A071-A805FE18DA64}"/>
            </c:ext>
          </c:extLst>
        </c:ser>
        <c:ser>
          <c:idx val="3"/>
          <c:order val="3"/>
          <c:tx>
            <c:strRef>
              <c:f>Hoja1!$B$25</c:f>
              <c:strCache>
                <c:ptCount val="1"/>
                <c:pt idx="0">
                  <c:v>INVERSIONES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Hoja1!$C$21:$W$21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Hoja1!$C$25:$W$25</c:f>
            </c:numRef>
          </c:val>
          <c:smooth val="0"/>
          <c:extLst>
            <c:ext xmlns:c16="http://schemas.microsoft.com/office/drawing/2014/chart" uri="{C3380CC4-5D6E-409C-BE32-E72D297353CC}">
              <c16:uniqueId val="{00000003-B93F-481D-A071-A805FE18DA64}"/>
            </c:ext>
          </c:extLst>
        </c:ser>
        <c:ser>
          <c:idx val="4"/>
          <c:order val="4"/>
          <c:tx>
            <c:strRef>
              <c:f>Hoja1!$B$26</c:f>
              <c:strCache>
                <c:ptCount val="1"/>
                <c:pt idx="0">
                  <c:v>MARGEN NETO D.I.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Hoja1!$C$21:$W$21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Hoja1!$C$26:$W$26</c:f>
              <c:numCache>
                <c:formatCode>0.00</c:formatCode>
                <c:ptCount val="16"/>
                <c:pt idx="0">
                  <c:v>7.89</c:v>
                </c:pt>
                <c:pt idx="1">
                  <c:v>7.62</c:v>
                </c:pt>
                <c:pt idx="2">
                  <c:v>7.58</c:v>
                </c:pt>
                <c:pt idx="3">
                  <c:v>7.14</c:v>
                </c:pt>
                <c:pt idx="4">
                  <c:v>7.01</c:v>
                </c:pt>
                <c:pt idx="5">
                  <c:v>6.85</c:v>
                </c:pt>
                <c:pt idx="6">
                  <c:v>6.73</c:v>
                </c:pt>
                <c:pt idx="7">
                  <c:v>6.79</c:v>
                </c:pt>
                <c:pt idx="8">
                  <c:v>6.74</c:v>
                </c:pt>
                <c:pt idx="9">
                  <c:v>6.86</c:v>
                </c:pt>
                <c:pt idx="10">
                  <c:v>6.95</c:v>
                </c:pt>
                <c:pt idx="11">
                  <c:v>7.01</c:v>
                </c:pt>
                <c:pt idx="12">
                  <c:v>7.31</c:v>
                </c:pt>
                <c:pt idx="13">
                  <c:v>7.33</c:v>
                </c:pt>
                <c:pt idx="14">
                  <c:v>7.35</c:v>
                </c:pt>
                <c:pt idx="15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93F-481D-A071-A805FE18D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895368"/>
        <c:axId val="523736408"/>
      </c:lineChart>
      <c:catAx>
        <c:axId val="51489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3736408"/>
        <c:crosses val="autoZero"/>
        <c:auto val="1"/>
        <c:lblAlgn val="ctr"/>
        <c:lblOffset val="100"/>
        <c:noMultiLvlLbl val="0"/>
      </c:catAx>
      <c:valAx>
        <c:axId val="523736408"/>
        <c:scaling>
          <c:orientation val="minMax"/>
          <c:min val="6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489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'GRAF. HOJA 1'!$A$4</c:f>
              <c:strCache>
                <c:ptCount val="1"/>
                <c:pt idx="0">
                  <c:v>TURISTICA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'GRAF. HOJA 1'!$B$3:$V$3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'GRAF. HOJA 1'!$B$4:$V$4</c:f>
              <c:numCache>
                <c:formatCode>0.00</c:formatCode>
                <c:ptCount val="13"/>
                <c:pt idx="0">
                  <c:v>29.67</c:v>
                </c:pt>
                <c:pt idx="1">
                  <c:v>29.5</c:v>
                </c:pt>
                <c:pt idx="2">
                  <c:v>29.46</c:v>
                </c:pt>
                <c:pt idx="3">
                  <c:v>29.26</c:v>
                </c:pt>
                <c:pt idx="4">
                  <c:v>29.47</c:v>
                </c:pt>
                <c:pt idx="5">
                  <c:v>29.67</c:v>
                </c:pt>
                <c:pt idx="6">
                  <c:v>29.85</c:v>
                </c:pt>
                <c:pt idx="7">
                  <c:v>30.71</c:v>
                </c:pt>
                <c:pt idx="8">
                  <c:v>30.77</c:v>
                </c:pt>
                <c:pt idx="9">
                  <c:v>30.83</c:v>
                </c:pt>
                <c:pt idx="10">
                  <c:v>31.14</c:v>
                </c:pt>
                <c:pt idx="11">
                  <c:v>31.23</c:v>
                </c:pt>
                <c:pt idx="12">
                  <c:v>31.33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FE-4616-A97D-4A85377C970E}"/>
            </c:ext>
          </c:extLst>
        </c:ser>
        <c:ser>
          <c:idx val="1"/>
          <c:order val="1"/>
          <c:tx>
            <c:strRef>
              <c:f>'GRAF. HOJA 1'!$A$5</c:f>
              <c:strCache>
                <c:ptCount val="1"/>
                <c:pt idx="0">
                  <c:v>MEDIA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'GRAF. HOJA 1'!$B$3:$V$3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'GRAF. HOJA 1'!$B$5:$V$5</c:f>
              <c:numCache>
                <c:formatCode>0.00</c:formatCode>
                <c:ptCount val="13"/>
                <c:pt idx="0">
                  <c:v>28.01</c:v>
                </c:pt>
                <c:pt idx="1">
                  <c:v>27.68</c:v>
                </c:pt>
                <c:pt idx="2">
                  <c:v>27.83</c:v>
                </c:pt>
                <c:pt idx="3">
                  <c:v>28.14</c:v>
                </c:pt>
                <c:pt idx="4">
                  <c:v>28.68</c:v>
                </c:pt>
                <c:pt idx="5">
                  <c:v>28.08</c:v>
                </c:pt>
                <c:pt idx="6">
                  <c:v>28.53</c:v>
                </c:pt>
                <c:pt idx="7">
                  <c:v>28.87</c:v>
                </c:pt>
                <c:pt idx="8">
                  <c:v>29.13</c:v>
                </c:pt>
                <c:pt idx="9">
                  <c:v>29.85</c:v>
                </c:pt>
                <c:pt idx="10">
                  <c:v>30.57</c:v>
                </c:pt>
                <c:pt idx="11">
                  <c:v>30.68</c:v>
                </c:pt>
                <c:pt idx="12">
                  <c:v>30.89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FE-4616-A97D-4A85377C970E}"/>
            </c:ext>
          </c:extLst>
        </c:ser>
        <c:ser>
          <c:idx val="2"/>
          <c:order val="2"/>
          <c:tx>
            <c:strRef>
              <c:f>'GRAF. HOJA 1'!$A$6</c:f>
              <c:strCache>
                <c:ptCount val="1"/>
                <c:pt idx="0">
                  <c:v>POPULOSA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'GRAF. HOJA 1'!$B$3:$V$3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'GRAF. HOJA 1'!$B$6:$V$6</c:f>
              <c:numCache>
                <c:formatCode>0.00</c:formatCode>
                <c:ptCount val="13"/>
                <c:pt idx="0">
                  <c:v>26.32</c:v>
                </c:pt>
                <c:pt idx="1">
                  <c:v>26.58</c:v>
                </c:pt>
                <c:pt idx="2">
                  <c:v>26.88</c:v>
                </c:pt>
                <c:pt idx="3">
                  <c:v>27.02</c:v>
                </c:pt>
                <c:pt idx="4">
                  <c:v>27.36</c:v>
                </c:pt>
                <c:pt idx="5">
                  <c:v>26.58</c:v>
                </c:pt>
                <c:pt idx="6">
                  <c:v>27.21</c:v>
                </c:pt>
                <c:pt idx="7">
                  <c:v>27.5</c:v>
                </c:pt>
                <c:pt idx="8">
                  <c:v>28.33</c:v>
                </c:pt>
                <c:pt idx="9">
                  <c:v>29.21</c:v>
                </c:pt>
                <c:pt idx="10">
                  <c:v>29.56</c:v>
                </c:pt>
                <c:pt idx="11">
                  <c:v>29.71</c:v>
                </c:pt>
                <c:pt idx="12">
                  <c:v>30.24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FE-4616-A97D-4A85377C9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8661352"/>
        <c:axId val="578662336"/>
      </c:lineChart>
      <c:catAx>
        <c:axId val="57866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8662336"/>
        <c:crosses val="autoZero"/>
        <c:auto val="1"/>
        <c:lblAlgn val="ctr"/>
        <c:lblOffset val="100"/>
        <c:noMultiLvlLbl val="0"/>
      </c:catAx>
      <c:valAx>
        <c:axId val="57866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866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'GRAF. HOJA 1'!$A$26</c:f>
              <c:strCache>
                <c:ptCount val="1"/>
                <c:pt idx="0">
                  <c:v>TURISTICA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'GRAF. HOJA 1'!$B$25:$V$25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'GRAF. HOJA 1'!$B$26:$V$26</c:f>
              <c:numCache>
                <c:formatCode>0.00</c:formatCode>
                <c:ptCount val="13"/>
                <c:pt idx="0">
                  <c:v>10.5</c:v>
                </c:pt>
                <c:pt idx="1">
                  <c:v>7.5</c:v>
                </c:pt>
                <c:pt idx="2">
                  <c:v>9.66</c:v>
                </c:pt>
                <c:pt idx="3">
                  <c:v>9.7799999999999994</c:v>
                </c:pt>
                <c:pt idx="4">
                  <c:v>9.27</c:v>
                </c:pt>
                <c:pt idx="5">
                  <c:v>8.9499999999999993</c:v>
                </c:pt>
                <c:pt idx="6">
                  <c:v>8.08</c:v>
                </c:pt>
                <c:pt idx="7">
                  <c:v>7.27</c:v>
                </c:pt>
                <c:pt idx="8">
                  <c:v>9.8699999999999992</c:v>
                </c:pt>
                <c:pt idx="9">
                  <c:v>10.02</c:v>
                </c:pt>
                <c:pt idx="10">
                  <c:v>9.92</c:v>
                </c:pt>
                <c:pt idx="11">
                  <c:v>10.08</c:v>
                </c:pt>
                <c:pt idx="12">
                  <c:v>11.34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10-4B58-812B-A1F6112441FD}"/>
            </c:ext>
          </c:extLst>
        </c:ser>
        <c:ser>
          <c:idx val="1"/>
          <c:order val="1"/>
          <c:tx>
            <c:strRef>
              <c:f>'GRAF. HOJA 1'!$A$27</c:f>
              <c:strCache>
                <c:ptCount val="1"/>
                <c:pt idx="0">
                  <c:v>MEDIA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'GRAF. HOJA 1'!$B$25:$V$25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'GRAF. HOJA 1'!$B$27:$V$27</c:f>
              <c:numCache>
                <c:formatCode>0.00</c:formatCode>
                <c:ptCount val="13"/>
                <c:pt idx="0">
                  <c:v>11.31</c:v>
                </c:pt>
                <c:pt idx="1">
                  <c:v>10.130000000000001</c:v>
                </c:pt>
                <c:pt idx="2">
                  <c:v>10.28</c:v>
                </c:pt>
                <c:pt idx="3">
                  <c:v>10.31</c:v>
                </c:pt>
                <c:pt idx="4">
                  <c:v>9.5500000000000007</c:v>
                </c:pt>
                <c:pt idx="5">
                  <c:v>8.75</c:v>
                </c:pt>
                <c:pt idx="6">
                  <c:v>9.14</c:v>
                </c:pt>
                <c:pt idx="7">
                  <c:v>8.77</c:v>
                </c:pt>
                <c:pt idx="8">
                  <c:v>9.69</c:v>
                </c:pt>
                <c:pt idx="9">
                  <c:v>9.8699999999999992</c:v>
                </c:pt>
                <c:pt idx="10">
                  <c:v>9.75</c:v>
                </c:pt>
                <c:pt idx="11">
                  <c:v>9.9499999999999993</c:v>
                </c:pt>
                <c:pt idx="12">
                  <c:v>10.029999999999999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10-4B58-812B-A1F6112441FD}"/>
            </c:ext>
          </c:extLst>
        </c:ser>
        <c:ser>
          <c:idx val="2"/>
          <c:order val="2"/>
          <c:tx>
            <c:strRef>
              <c:f>'GRAF. HOJA 1'!$A$28</c:f>
              <c:strCache>
                <c:ptCount val="1"/>
                <c:pt idx="0">
                  <c:v>POPULOSA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'GRAF. HOJA 1'!$B$25:$V$25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'GRAF. HOJA 1'!$B$28:$V$28</c:f>
              <c:numCache>
                <c:formatCode>0.00</c:formatCode>
                <c:ptCount val="13"/>
                <c:pt idx="0">
                  <c:v>11.71</c:v>
                </c:pt>
                <c:pt idx="1">
                  <c:v>11.03</c:v>
                </c:pt>
                <c:pt idx="2">
                  <c:v>10.87</c:v>
                </c:pt>
                <c:pt idx="3">
                  <c:v>10.74</c:v>
                </c:pt>
                <c:pt idx="4">
                  <c:v>9.89</c:v>
                </c:pt>
                <c:pt idx="5">
                  <c:v>8.9499999999999993</c:v>
                </c:pt>
                <c:pt idx="6">
                  <c:v>8.9499999999999993</c:v>
                </c:pt>
                <c:pt idx="7">
                  <c:v>9.08</c:v>
                </c:pt>
                <c:pt idx="8">
                  <c:v>9.26</c:v>
                </c:pt>
                <c:pt idx="9">
                  <c:v>9.6300000000000008</c:v>
                </c:pt>
                <c:pt idx="10">
                  <c:v>8.16</c:v>
                </c:pt>
                <c:pt idx="11">
                  <c:v>8.73</c:v>
                </c:pt>
                <c:pt idx="12">
                  <c:v>9.74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10-4B58-812B-A1F611244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8633800"/>
        <c:axId val="578626912"/>
      </c:lineChart>
      <c:catAx>
        <c:axId val="57863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8626912"/>
        <c:crosses val="autoZero"/>
        <c:auto val="1"/>
        <c:lblAlgn val="ctr"/>
        <c:lblOffset val="100"/>
        <c:noMultiLvlLbl val="0"/>
      </c:catAx>
      <c:valAx>
        <c:axId val="57862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8633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'GRAF. HOJA 1'!$A$48</c:f>
              <c:strCache>
                <c:ptCount val="1"/>
                <c:pt idx="0">
                  <c:v>TURISTICA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'GRAF. HOJA 1'!$B$47:$V$47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'GRAF. HOJA 1'!$B$48:$V$48</c:f>
              <c:numCache>
                <c:formatCode>0.00</c:formatCode>
                <c:ptCount val="13"/>
                <c:pt idx="0">
                  <c:v>10.08</c:v>
                </c:pt>
                <c:pt idx="1">
                  <c:v>12.97</c:v>
                </c:pt>
                <c:pt idx="2">
                  <c:v>8.2799999999999994</c:v>
                </c:pt>
                <c:pt idx="3">
                  <c:v>11.96</c:v>
                </c:pt>
                <c:pt idx="4">
                  <c:v>10.79</c:v>
                </c:pt>
                <c:pt idx="5">
                  <c:v>11.9</c:v>
                </c:pt>
                <c:pt idx="6">
                  <c:v>11.85</c:v>
                </c:pt>
                <c:pt idx="7">
                  <c:v>11.78</c:v>
                </c:pt>
                <c:pt idx="8">
                  <c:v>11.81</c:v>
                </c:pt>
                <c:pt idx="9">
                  <c:v>11.73</c:v>
                </c:pt>
                <c:pt idx="10">
                  <c:v>11.66</c:v>
                </c:pt>
                <c:pt idx="11">
                  <c:v>11.85</c:v>
                </c:pt>
                <c:pt idx="12">
                  <c:v>11.93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61-4466-94E8-9AA683E771EF}"/>
            </c:ext>
          </c:extLst>
        </c:ser>
        <c:ser>
          <c:idx val="1"/>
          <c:order val="1"/>
          <c:tx>
            <c:strRef>
              <c:f>'GRAF. HOJA 1'!$A$49</c:f>
              <c:strCache>
                <c:ptCount val="1"/>
                <c:pt idx="0">
                  <c:v>MEDIA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'GRAF. HOJA 1'!$B$47:$V$47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'GRAF. HOJA 1'!$B$49:$V$49</c:f>
              <c:numCache>
                <c:formatCode>0.00</c:formatCode>
                <c:ptCount val="13"/>
                <c:pt idx="0">
                  <c:v>9.09</c:v>
                </c:pt>
                <c:pt idx="1">
                  <c:v>9.68</c:v>
                </c:pt>
                <c:pt idx="2">
                  <c:v>9.6999999999999993</c:v>
                </c:pt>
                <c:pt idx="3">
                  <c:v>10.1</c:v>
                </c:pt>
                <c:pt idx="4">
                  <c:v>10.029999999999999</c:v>
                </c:pt>
                <c:pt idx="5">
                  <c:v>10.94</c:v>
                </c:pt>
                <c:pt idx="6">
                  <c:v>11.28</c:v>
                </c:pt>
                <c:pt idx="7">
                  <c:v>10.92</c:v>
                </c:pt>
                <c:pt idx="8">
                  <c:v>10.96</c:v>
                </c:pt>
                <c:pt idx="9">
                  <c:v>10.57</c:v>
                </c:pt>
                <c:pt idx="10">
                  <c:v>10.1</c:v>
                </c:pt>
                <c:pt idx="11">
                  <c:v>10.3</c:v>
                </c:pt>
                <c:pt idx="12">
                  <c:v>11.09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61-4466-94E8-9AA683E771EF}"/>
            </c:ext>
          </c:extLst>
        </c:ser>
        <c:ser>
          <c:idx val="2"/>
          <c:order val="2"/>
          <c:tx>
            <c:strRef>
              <c:f>'GRAF. HOJA 1'!$A$50</c:f>
              <c:strCache>
                <c:ptCount val="1"/>
                <c:pt idx="0">
                  <c:v>POPULOSA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'GRAF. HOJA 1'!$B$47:$V$47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'GRAF. HOJA 1'!$B$50:$V$50</c:f>
              <c:numCache>
                <c:formatCode>0.00</c:formatCode>
                <c:ptCount val="13"/>
                <c:pt idx="0">
                  <c:v>7.54</c:v>
                </c:pt>
                <c:pt idx="1">
                  <c:v>8.33</c:v>
                </c:pt>
                <c:pt idx="2">
                  <c:v>9.91</c:v>
                </c:pt>
                <c:pt idx="3">
                  <c:v>8.3000000000000007</c:v>
                </c:pt>
                <c:pt idx="4">
                  <c:v>8.11</c:v>
                </c:pt>
                <c:pt idx="5">
                  <c:v>8.43</c:v>
                </c:pt>
                <c:pt idx="6">
                  <c:v>9.14</c:v>
                </c:pt>
                <c:pt idx="7">
                  <c:v>8.76</c:v>
                </c:pt>
                <c:pt idx="8">
                  <c:v>9.1199999999999992</c:v>
                </c:pt>
                <c:pt idx="9">
                  <c:v>9.8800000000000008</c:v>
                </c:pt>
                <c:pt idx="10">
                  <c:v>8.77</c:v>
                </c:pt>
                <c:pt idx="11">
                  <c:v>9.1300000000000008</c:v>
                </c:pt>
                <c:pt idx="12">
                  <c:v>10.45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61-4466-94E8-9AA683E77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8649544"/>
        <c:axId val="578648560"/>
      </c:lineChart>
      <c:catAx>
        <c:axId val="57864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8648560"/>
        <c:crosses val="autoZero"/>
        <c:auto val="1"/>
        <c:lblAlgn val="ctr"/>
        <c:lblOffset val="100"/>
        <c:noMultiLvlLbl val="0"/>
      </c:catAx>
      <c:valAx>
        <c:axId val="57864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864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LINEA ROJA DE RENTABILIDAD NETA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'LINEA ROJA RENTABILIDAD NETA'!$B$7</c:f>
              <c:strCache>
                <c:ptCount val="1"/>
                <c:pt idx="0">
                  <c:v>M.B ( a.i.)</c:v>
                </c:pt>
              </c:strCache>
            </c:strRef>
          </c:tx>
          <c:spPr>
            <a:ln w="28575" cap="rnd">
              <a:solidFill>
                <a:srgbClr val="24C28D"/>
              </a:solidFill>
              <a:round/>
            </a:ln>
            <a:effectLst/>
          </c:spPr>
          <c:marker>
            <c:symbol val="none"/>
          </c:marker>
          <c:cat>
            <c:multiLvlStrRef>
              <c:f>'LINEA ROJA RENTABILIDAD NETA'!$C$4:$I$6</c:f>
              <c:multiLvlStrCache>
                <c:ptCount val="7"/>
                <c:lvl>
                  <c:pt idx="0">
                    <c:v>7,65%</c:v>
                  </c:pt>
                  <c:pt idx="1">
                    <c:v>8,54%</c:v>
                  </c:pt>
                  <c:pt idx="2">
                    <c:v>9,28%</c:v>
                  </c:pt>
                  <c:pt idx="3">
                    <c:v>9,92%</c:v>
                  </c:pt>
                  <c:pt idx="4">
                    <c:v>9,09%</c:v>
                  </c:pt>
                  <c:pt idx="5">
                    <c:v>9,61%</c:v>
                  </c:pt>
                  <c:pt idx="6">
                    <c:v>10,48%</c:v>
                  </c:pt>
                </c:lvl>
                <c:lvl>
                  <c:pt idx="0">
                    <c:v>menos de 180.000€</c:v>
                  </c:pt>
                  <c:pt idx="1">
                    <c:v>180.001-300.000€</c:v>
                  </c:pt>
                  <c:pt idx="2">
                    <c:v>300.000-600.000</c:v>
                  </c:pt>
                  <c:pt idx="3">
                    <c:v>600.001-900.000</c:v>
                  </c:pt>
                  <c:pt idx="4">
                    <c:v>900.001-1.200.000</c:v>
                  </c:pt>
                  <c:pt idx="5">
                    <c:v>1.200.001-2.000.000</c:v>
                  </c:pt>
                  <c:pt idx="6">
                    <c:v>mas 2.000.000</c:v>
                  </c:pt>
                </c:lvl>
                <c:lvl>
                  <c:pt idx="0">
                    <c:v>MARGEN NETO ANTES DE IRPF</c:v>
                  </c:pt>
                </c:lvl>
              </c:multiLvlStrCache>
            </c:multiLvlStrRef>
          </c:cat>
          <c:val>
            <c:numRef>
              <c:f>'LINEA ROJA RENTABILIDAD NETA'!$C$7:$I$7</c:f>
              <c:numCache>
                <c:formatCode>_-* #,##0.00\ _€_-;\-* #,##0.00\ _€_-;_-* "-"??\ _€_-;_-@_-</c:formatCode>
                <c:ptCount val="7"/>
                <c:pt idx="0">
                  <c:v>13770</c:v>
                </c:pt>
                <c:pt idx="1">
                  <c:v>17753.919999999998</c:v>
                </c:pt>
                <c:pt idx="2">
                  <c:v>43528.01</c:v>
                </c:pt>
                <c:pt idx="3">
                  <c:v>82334.559999999998</c:v>
                </c:pt>
                <c:pt idx="4">
                  <c:v>130993.18</c:v>
                </c:pt>
                <c:pt idx="5">
                  <c:v>195302</c:v>
                </c:pt>
                <c:pt idx="6">
                  <c:v>262000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42-4D2F-B00F-7A639D4DCD05}"/>
            </c:ext>
          </c:extLst>
        </c:ser>
        <c:ser>
          <c:idx val="1"/>
          <c:order val="1"/>
          <c:tx>
            <c:strRef>
              <c:f>'LINEA ROJA RENTABILIDAD NETA'!$B$8</c:f>
              <c:strCache>
                <c:ptCount val="1"/>
                <c:pt idx="0">
                  <c:v>salario neto farmaceutico s/ convenio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'LINEA ROJA RENTABILIDAD NETA'!$C$4:$I$6</c:f>
              <c:multiLvlStrCache>
                <c:ptCount val="7"/>
                <c:lvl>
                  <c:pt idx="0">
                    <c:v>7,65%</c:v>
                  </c:pt>
                  <c:pt idx="1">
                    <c:v>8,54%</c:v>
                  </c:pt>
                  <c:pt idx="2">
                    <c:v>9,28%</c:v>
                  </c:pt>
                  <c:pt idx="3">
                    <c:v>9,92%</c:v>
                  </c:pt>
                  <c:pt idx="4">
                    <c:v>9,09%</c:v>
                  </c:pt>
                  <c:pt idx="5">
                    <c:v>9,61%</c:v>
                  </c:pt>
                  <c:pt idx="6">
                    <c:v>10,48%</c:v>
                  </c:pt>
                </c:lvl>
                <c:lvl>
                  <c:pt idx="0">
                    <c:v>menos de 180.000€</c:v>
                  </c:pt>
                  <c:pt idx="1">
                    <c:v>180.001-300.000€</c:v>
                  </c:pt>
                  <c:pt idx="2">
                    <c:v>300.000-600.000</c:v>
                  </c:pt>
                  <c:pt idx="3">
                    <c:v>600.001-900.000</c:v>
                  </c:pt>
                  <c:pt idx="4">
                    <c:v>900.001-1.200.000</c:v>
                  </c:pt>
                  <c:pt idx="5">
                    <c:v>1.200.001-2.000.000</c:v>
                  </c:pt>
                  <c:pt idx="6">
                    <c:v>mas 2.000.000</c:v>
                  </c:pt>
                </c:lvl>
                <c:lvl>
                  <c:pt idx="0">
                    <c:v>MARGEN NETO ANTES DE IRPF</c:v>
                  </c:pt>
                </c:lvl>
              </c:multiLvlStrCache>
            </c:multiLvlStrRef>
          </c:cat>
          <c:val>
            <c:numRef>
              <c:f>'LINEA ROJA RENTABILIDAD NETA'!$C$8:$I$8</c:f>
              <c:numCache>
                <c:formatCode>_-* #,##0.00\ _€_-;\-* #,##0.00\ _€_-;_-* "-"??\ _€_-;_-@_-</c:formatCode>
                <c:ptCount val="7"/>
                <c:pt idx="0">
                  <c:v>20581.560000000001</c:v>
                </c:pt>
                <c:pt idx="1">
                  <c:v>20581.560000000001</c:v>
                </c:pt>
                <c:pt idx="2">
                  <c:v>20581.560000000001</c:v>
                </c:pt>
                <c:pt idx="3">
                  <c:v>20581.560000000001</c:v>
                </c:pt>
                <c:pt idx="4">
                  <c:v>20581.560000000001</c:v>
                </c:pt>
                <c:pt idx="5">
                  <c:v>20581.560000000001</c:v>
                </c:pt>
                <c:pt idx="6">
                  <c:v>20581.560000000001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42-4D2F-B00F-7A639D4DC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613272"/>
        <c:axId val="544490928"/>
      </c:lineChart>
      <c:catAx>
        <c:axId val="54461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4490928"/>
        <c:crosses val="autoZero"/>
        <c:auto val="1"/>
        <c:lblAlgn val="ctr"/>
        <c:lblOffset val="100"/>
        <c:noMultiLvlLbl val="0"/>
      </c:catAx>
      <c:valAx>
        <c:axId val="54449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_€_-;\-* #,##0.0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4613272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261311453630894E-2"/>
          <c:y val="3.1812886122642936E-2"/>
          <c:w val="0.85301484543534556"/>
          <c:h val="0.93001165053018553"/>
        </c:manualLayout>
      </c:layout>
      <c:pie3DChart>
        <c:varyColors val="1"/>
        <c:ser>
          <c:idx val="0"/>
          <c:order val="0"/>
          <c:tx>
            <c:strRef>
              <c:f>'distribucio titularitat Fcia'!$B$7:$B$8</c:f>
              <c:strCache>
                <c:ptCount val="2"/>
                <c:pt idx="0">
                  <c:v>Varones</c:v>
                </c:pt>
                <c:pt idx="1">
                  <c:v>Mujeres</c:v>
                </c:pt>
              </c:strCache>
            </c:strRef>
          </c:tx>
          <c:spPr>
            <a:solidFill>
              <a:schemeClr val="accent1"/>
            </a:solidFill>
          </c:spPr>
          <c:explosion val="2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6C0-4614-91EF-E989E6079E3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D6C0-4614-91EF-E989E6079E38}"/>
              </c:ext>
            </c:extLst>
          </c:dPt>
          <c:dLbls>
            <c:numFmt formatCode="0.00%" sourceLinked="0"/>
            <c:spPr>
              <a:noFill/>
              <a:ln w="25400">
                <a:noFill/>
              </a:ln>
            </c:sp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'distribucio titularitat Fcia'!$B$7:$B$8</c:f>
              <c:strCache>
                <c:ptCount val="2"/>
                <c:pt idx="0">
                  <c:v>Varones</c:v>
                </c:pt>
                <c:pt idx="1">
                  <c:v>Mujeres</c:v>
                </c:pt>
              </c:strCache>
            </c:strRef>
          </c:cat>
          <c:val>
            <c:numRef>
              <c:f>'distribucio titularitat Fcia'!$S$7:$S$8</c:f>
              <c:numCache>
                <c:formatCode>0.00%</c:formatCode>
                <c:ptCount val="2"/>
                <c:pt idx="0">
                  <c:v>0.37301587301587302</c:v>
                </c:pt>
                <c:pt idx="1">
                  <c:v>0.62698412698412698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C0-4614-91EF-E989E6079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419906813973835"/>
          <c:y val="0.41610808716024589"/>
          <c:w val="0.11816584942386077"/>
          <c:h val="0.161074177808310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Hoja5!$B$5</c:f>
              <c:strCache>
                <c:ptCount val="1"/>
                <c:pt idx="0">
                  <c:v>De 600.001€ a 900.000€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Hoja5!$C$4:$P$4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Hoja5!$C$5:$P$5</c:f>
              <c:numCache>
                <c:formatCode>General</c:formatCode>
                <c:ptCount val="12"/>
                <c:pt idx="0">
                  <c:v>28.37</c:v>
                </c:pt>
                <c:pt idx="1">
                  <c:v>28.29</c:v>
                </c:pt>
                <c:pt idx="2">
                  <c:v>28.56</c:v>
                </c:pt>
                <c:pt idx="3">
                  <c:v>28.51</c:v>
                </c:pt>
                <c:pt idx="4">
                  <c:v>28.85</c:v>
                </c:pt>
                <c:pt idx="5">
                  <c:v>28.71</c:v>
                </c:pt>
                <c:pt idx="6">
                  <c:v>29.38</c:v>
                </c:pt>
                <c:pt idx="7">
                  <c:v>29.57</c:v>
                </c:pt>
                <c:pt idx="8">
                  <c:v>29.77</c:v>
                </c:pt>
                <c:pt idx="9">
                  <c:v>30.02</c:v>
                </c:pt>
                <c:pt idx="10">
                  <c:v>30.11</c:v>
                </c:pt>
                <c:pt idx="11">
                  <c:v>30.37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52-4639-B071-9E2DE97B6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503200"/>
        <c:axId val="450505824"/>
      </c:lineChart>
      <c:catAx>
        <c:axId val="45050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0505824"/>
        <c:crosses val="autoZero"/>
        <c:auto val="1"/>
        <c:lblAlgn val="ctr"/>
        <c:lblOffset val="100"/>
        <c:noMultiLvlLbl val="0"/>
      </c:catAx>
      <c:valAx>
        <c:axId val="4505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050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60009796884089"/>
          <c:y val="5.3797670978514095E-2"/>
          <c:w val="0.70240065164122956"/>
          <c:h val="0.81012963355880041"/>
        </c:manualLayout>
      </c:layout>
      <c:lineChart>
        <c:grouping val="standard"/>
        <c:varyColors val="0"/>
        <c:ser>
          <c:idx val="0"/>
          <c:order val="0"/>
          <c:tx>
            <c:strRef>
              <c:f>'distribucio titularitat Fcia'!$B$7</c:f>
              <c:strCache>
                <c:ptCount val="1"/>
                <c:pt idx="0">
                  <c:v>Varones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'distribucio titularitat Fcia'!$C$6:$S$6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'distribucio titularitat Fcia'!$C$7:$S$7</c:f>
              <c:numCache>
                <c:formatCode>0.00%</c:formatCode>
                <c:ptCount val="17"/>
                <c:pt idx="0">
                  <c:v>0.33</c:v>
                </c:pt>
                <c:pt idx="1">
                  <c:v>0.375</c:v>
                </c:pt>
                <c:pt idx="2">
                  <c:v>0.375</c:v>
                </c:pt>
                <c:pt idx="3">
                  <c:v>0.31530000000000002</c:v>
                </c:pt>
                <c:pt idx="4">
                  <c:v>0.32800000000000001</c:v>
                </c:pt>
                <c:pt idx="5">
                  <c:v>0.33160000000000001</c:v>
                </c:pt>
                <c:pt idx="6">
                  <c:v>0.35160000000000002</c:v>
                </c:pt>
                <c:pt idx="7">
                  <c:v>0.3211</c:v>
                </c:pt>
                <c:pt idx="8">
                  <c:v>0.31979999999999997</c:v>
                </c:pt>
                <c:pt idx="9">
                  <c:v>0.28439999999999999</c:v>
                </c:pt>
                <c:pt idx="10">
                  <c:v>0.3</c:v>
                </c:pt>
                <c:pt idx="11">
                  <c:v>0.3352941176470588</c:v>
                </c:pt>
                <c:pt idx="12">
                  <c:v>0.32335329341317365</c:v>
                </c:pt>
                <c:pt idx="13">
                  <c:v>0.36752136752136755</c:v>
                </c:pt>
                <c:pt idx="14">
                  <c:v>0.36752136752136755</c:v>
                </c:pt>
                <c:pt idx="15">
                  <c:v>0.359375</c:v>
                </c:pt>
                <c:pt idx="16">
                  <c:v>0.37301587301587302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53-4352-B1C2-03D4B3921E27}"/>
            </c:ext>
          </c:extLst>
        </c:ser>
        <c:ser>
          <c:idx val="1"/>
          <c:order val="1"/>
          <c:tx>
            <c:strRef>
              <c:f>'distribucio titularitat Fcia'!$B$8</c:f>
              <c:strCache>
                <c:ptCount val="1"/>
                <c:pt idx="0">
                  <c:v>Mujeres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numRef>
              <c:f>'distribucio titularitat Fcia'!$C$6:$S$6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'distribucio titularitat Fcia'!$C$8:$S$8</c:f>
              <c:numCache>
                <c:formatCode>0.00%</c:formatCode>
                <c:ptCount val="17"/>
                <c:pt idx="0">
                  <c:v>0.67</c:v>
                </c:pt>
                <c:pt idx="1">
                  <c:v>0.625</c:v>
                </c:pt>
                <c:pt idx="2">
                  <c:v>0.625</c:v>
                </c:pt>
                <c:pt idx="3">
                  <c:v>0.68459999999999999</c:v>
                </c:pt>
                <c:pt idx="4">
                  <c:v>0.67200000000000004</c:v>
                </c:pt>
                <c:pt idx="5">
                  <c:v>0.66839999999999999</c:v>
                </c:pt>
                <c:pt idx="6">
                  <c:v>0.64839999999999998</c:v>
                </c:pt>
                <c:pt idx="7">
                  <c:v>0.67889999999999995</c:v>
                </c:pt>
                <c:pt idx="8">
                  <c:v>0.68020000000000003</c:v>
                </c:pt>
                <c:pt idx="9">
                  <c:v>0.71560000000000001</c:v>
                </c:pt>
                <c:pt idx="10">
                  <c:v>0.7</c:v>
                </c:pt>
                <c:pt idx="11">
                  <c:v>0.66470588235294115</c:v>
                </c:pt>
                <c:pt idx="12">
                  <c:v>0.67664670658682635</c:v>
                </c:pt>
                <c:pt idx="13">
                  <c:v>0.63247863247863245</c:v>
                </c:pt>
                <c:pt idx="14">
                  <c:v>0.63247863247863245</c:v>
                </c:pt>
                <c:pt idx="15">
                  <c:v>0.640625</c:v>
                </c:pt>
                <c:pt idx="16">
                  <c:v>0.62698412698412698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53-4352-B1C2-03D4B3921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259640"/>
        <c:axId val="1"/>
      </c:lineChart>
      <c:catAx>
        <c:axId val="41825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825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Hoja6!$B$5</c:f>
              <c:strCache>
                <c:ptCount val="1"/>
                <c:pt idx="0">
                  <c:v>De 900.001€ a 1.200.000€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Hoja6!$C$4:$P$4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Hoja6!$C$5:$P$5</c:f>
              <c:numCache>
                <c:formatCode>General</c:formatCode>
                <c:ptCount val="12"/>
                <c:pt idx="0">
                  <c:v>28.56</c:v>
                </c:pt>
                <c:pt idx="1">
                  <c:v>28.37</c:v>
                </c:pt>
                <c:pt idx="2">
                  <c:v>28.54</c:v>
                </c:pt>
                <c:pt idx="3">
                  <c:v>28.32</c:v>
                </c:pt>
                <c:pt idx="4">
                  <c:v>28.57</c:v>
                </c:pt>
                <c:pt idx="5">
                  <c:v>29.17</c:v>
                </c:pt>
                <c:pt idx="6">
                  <c:v>29.73</c:v>
                </c:pt>
                <c:pt idx="7">
                  <c:v>29.75</c:v>
                </c:pt>
                <c:pt idx="8">
                  <c:v>29.77</c:v>
                </c:pt>
                <c:pt idx="9">
                  <c:v>30.19</c:v>
                </c:pt>
                <c:pt idx="10">
                  <c:v>30.32</c:v>
                </c:pt>
                <c:pt idx="11">
                  <c:v>30.69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09-4D50-A001-42B9A0A9C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832664"/>
        <c:axId val="450826432"/>
      </c:lineChart>
      <c:catAx>
        <c:axId val="45083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0826432"/>
        <c:crosses val="autoZero"/>
        <c:auto val="1"/>
        <c:lblAlgn val="ctr"/>
        <c:lblOffset val="100"/>
        <c:noMultiLvlLbl val="0"/>
      </c:catAx>
      <c:valAx>
        <c:axId val="45082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0832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Hoja7!$B$6</c:f>
              <c:strCache>
                <c:ptCount val="1"/>
                <c:pt idx="0">
                  <c:v>De 1.200.001€ a 2.000.000€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Hoja7!$C$5:$P$5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Hoja7!$C$6:$P$6</c:f>
              <c:numCache>
                <c:formatCode>General</c:formatCode>
                <c:ptCount val="12"/>
                <c:pt idx="0">
                  <c:v>27.54</c:v>
                </c:pt>
                <c:pt idx="1">
                  <c:v>27.69</c:v>
                </c:pt>
                <c:pt idx="2">
                  <c:v>28.14</c:v>
                </c:pt>
                <c:pt idx="3">
                  <c:v>28.26</c:v>
                </c:pt>
                <c:pt idx="4">
                  <c:v>28.3</c:v>
                </c:pt>
                <c:pt idx="5">
                  <c:v>28.83</c:v>
                </c:pt>
                <c:pt idx="6">
                  <c:v>29.88</c:v>
                </c:pt>
                <c:pt idx="7">
                  <c:v>30.21</c:v>
                </c:pt>
                <c:pt idx="8">
                  <c:v>30.45</c:v>
                </c:pt>
                <c:pt idx="9">
                  <c:v>30.58</c:v>
                </c:pt>
                <c:pt idx="10">
                  <c:v>30.7</c:v>
                </c:pt>
                <c:pt idx="11">
                  <c:v>30.84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40-480A-9888-3F45C2BE4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815280"/>
        <c:axId val="450809048"/>
      </c:lineChart>
      <c:catAx>
        <c:axId val="45081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0809048"/>
        <c:crosses val="autoZero"/>
        <c:auto val="1"/>
        <c:lblAlgn val="ctr"/>
        <c:lblOffset val="100"/>
        <c:noMultiLvlLbl val="0"/>
      </c:catAx>
      <c:valAx>
        <c:axId val="450809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081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Hoja8!$B$6</c:f>
              <c:strCache>
                <c:ptCount val="1"/>
                <c:pt idx="0">
                  <c:v>Más de 2.000.000€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Hoja8!$C$5:$P$5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Hoja8!$C$6:$P$6</c:f>
              <c:numCache>
                <c:formatCode>General</c:formatCode>
                <c:ptCount val="12"/>
                <c:pt idx="0">
                  <c:v>28.45</c:v>
                </c:pt>
                <c:pt idx="1">
                  <c:v>28.57</c:v>
                </c:pt>
                <c:pt idx="2">
                  <c:v>29.07</c:v>
                </c:pt>
                <c:pt idx="3">
                  <c:v>29.05</c:v>
                </c:pt>
                <c:pt idx="4">
                  <c:v>29.35</c:v>
                </c:pt>
                <c:pt idx="5">
                  <c:v>29.39</c:v>
                </c:pt>
                <c:pt idx="6">
                  <c:v>29.47</c:v>
                </c:pt>
                <c:pt idx="7">
                  <c:v>30.37</c:v>
                </c:pt>
                <c:pt idx="8">
                  <c:v>30.79</c:v>
                </c:pt>
                <c:pt idx="9">
                  <c:v>30.98</c:v>
                </c:pt>
                <c:pt idx="10">
                  <c:v>31.17</c:v>
                </c:pt>
                <c:pt idx="11">
                  <c:v>31.45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32-4E3D-8A01-FA74E585D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489096"/>
        <c:axId val="450489752"/>
      </c:lineChart>
      <c:catAx>
        <c:axId val="45048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0489752"/>
        <c:crosses val="autoZero"/>
        <c:auto val="1"/>
        <c:lblAlgn val="ctr"/>
        <c:lblOffset val="100"/>
        <c:noMultiLvlLbl val="0"/>
      </c:catAx>
      <c:valAx>
        <c:axId val="45048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048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% </a:t>
            </a:r>
            <a:r>
              <a:rPr lang="en-US" sz="2000" dirty="0" err="1"/>
              <a:t>Margen</a:t>
            </a:r>
            <a:r>
              <a:rPr lang="en-US" sz="2000" dirty="0"/>
              <a:t> </a:t>
            </a:r>
            <a:r>
              <a:rPr lang="en-US" sz="2000" dirty="0" err="1"/>
              <a:t>Bruto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Hoja1!$B$24</c:f>
              <c:strCache>
                <c:ptCount val="1"/>
                <c:pt idx="0">
                  <c:v>% Margen Bruto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Hoja1!$C$27:$H$27</c:f>
              <c:strCache>
                <c:ptCount val="6"/>
                <c:pt idx="0">
                  <c:v>MENOS 300.000</c:v>
                </c:pt>
                <c:pt idx="1">
                  <c:v>300.000-600.000</c:v>
                </c:pt>
                <c:pt idx="2">
                  <c:v>600.000-900.000</c:v>
                </c:pt>
                <c:pt idx="3">
                  <c:v>900.000-1.200.000</c:v>
                </c:pt>
                <c:pt idx="4">
                  <c:v>1.200.000-2.000.000</c:v>
                </c:pt>
                <c:pt idx="5">
                  <c:v>2.000.000 MAS</c:v>
                </c:pt>
              </c:strCache>
            </c:strRef>
          </c:cat>
          <c:val>
            <c:numRef>
              <c:f>Hoja1!$C$24:$H$24</c:f>
              <c:numCache>
                <c:formatCode>0.00%</c:formatCode>
                <c:ptCount val="6"/>
                <c:pt idx="0">
                  <c:v>0.2641</c:v>
                </c:pt>
                <c:pt idx="1">
                  <c:v>0.31830000000000003</c:v>
                </c:pt>
                <c:pt idx="2">
                  <c:v>0.31879999999999997</c:v>
                </c:pt>
                <c:pt idx="3">
                  <c:v>0.31</c:v>
                </c:pt>
                <c:pt idx="4">
                  <c:v>0.3206</c:v>
                </c:pt>
                <c:pt idx="5">
                  <c:v>0.33850000000000002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2-407B-8AA8-AD7E55F83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442992"/>
        <c:axId val="276593888"/>
        <c:axId val="0"/>
      </c:bar3DChart>
      <c:catAx>
        <c:axId val="34244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76593888"/>
        <c:crosses val="autoZero"/>
        <c:auto val="1"/>
        <c:lblAlgn val="ctr"/>
        <c:lblOffset val="100"/>
        <c:noMultiLvlLbl val="0"/>
      </c:catAx>
      <c:valAx>
        <c:axId val="27659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244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% </a:t>
            </a:r>
            <a:r>
              <a:rPr lang="en-US" sz="2000" dirty="0" err="1"/>
              <a:t>Coste</a:t>
            </a:r>
            <a:r>
              <a:rPr lang="en-US" sz="2000" dirty="0"/>
              <a:t> </a:t>
            </a:r>
            <a:r>
              <a:rPr lang="en-US" sz="2000" dirty="0" err="1"/>
              <a:t>laboral</a:t>
            </a:r>
            <a:r>
              <a:rPr lang="en-US" sz="2000" dirty="0"/>
              <a:t>/Ventas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Hoja1!$B$28</c:f>
              <c:strCache>
                <c:ptCount val="1"/>
                <c:pt idx="0">
                  <c:v>% Coste laboral/Ventas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Hoja1!$C$27:$H$27</c:f>
              <c:strCache>
                <c:ptCount val="6"/>
                <c:pt idx="0">
                  <c:v>MENOS 300.000</c:v>
                </c:pt>
                <c:pt idx="1">
                  <c:v>300.000-600.000</c:v>
                </c:pt>
                <c:pt idx="2">
                  <c:v>600.000-900.000</c:v>
                </c:pt>
                <c:pt idx="3">
                  <c:v>900.000-1.200.000</c:v>
                </c:pt>
                <c:pt idx="4">
                  <c:v>1.200.000-2.000.000</c:v>
                </c:pt>
                <c:pt idx="5">
                  <c:v>2.000.000 MAS</c:v>
                </c:pt>
              </c:strCache>
            </c:strRef>
          </c:cat>
          <c:val>
            <c:numRef>
              <c:f>Hoja1!$C$28:$H$28</c:f>
              <c:numCache>
                <c:formatCode>0.00%</c:formatCode>
                <c:ptCount val="6"/>
                <c:pt idx="0">
                  <c:v>6.8099999999999994E-2</c:v>
                </c:pt>
                <c:pt idx="1">
                  <c:v>0.10009999999999999</c:v>
                </c:pt>
                <c:pt idx="2">
                  <c:v>0.1069</c:v>
                </c:pt>
                <c:pt idx="3">
                  <c:v>0.1031</c:v>
                </c:pt>
                <c:pt idx="4">
                  <c:v>0.12</c:v>
                </c:pt>
                <c:pt idx="5">
                  <c:v>0.1472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96-4631-92B8-3862159D1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462592"/>
        <c:axId val="276634656"/>
        <c:axId val="0"/>
      </c:bar3DChart>
      <c:catAx>
        <c:axId val="34246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76634656"/>
        <c:crosses val="autoZero"/>
        <c:auto val="1"/>
        <c:lblAlgn val="ctr"/>
        <c:lblOffset val="100"/>
        <c:noMultiLvlLbl val="0"/>
      </c:catAx>
      <c:valAx>
        <c:axId val="27663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246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% Amortizaciones fiscales/Ventas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Hoja1!$B$30</c:f>
              <c:strCache>
                <c:ptCount val="1"/>
                <c:pt idx="0">
                  <c:v>% Amortizaciones fiscales/Ventas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Hoja1!$C$27:$H$27</c:f>
              <c:strCache>
                <c:ptCount val="6"/>
                <c:pt idx="0">
                  <c:v>MENOS 300.000</c:v>
                </c:pt>
                <c:pt idx="1">
                  <c:v>300.000-600.000</c:v>
                </c:pt>
                <c:pt idx="2">
                  <c:v>600.000-900.000</c:v>
                </c:pt>
                <c:pt idx="3">
                  <c:v>900.000-1.200.000</c:v>
                </c:pt>
                <c:pt idx="4">
                  <c:v>1.200.000-2.000.000</c:v>
                </c:pt>
                <c:pt idx="5">
                  <c:v>2.000.000 MAS</c:v>
                </c:pt>
              </c:strCache>
            </c:strRef>
          </c:cat>
          <c:val>
            <c:numRef>
              <c:f>Hoja1!$C$30:$H$30</c:f>
              <c:numCache>
                <c:formatCode>0.00%</c:formatCode>
                <c:ptCount val="6"/>
                <c:pt idx="0">
                  <c:v>6.6400000000000001E-2</c:v>
                </c:pt>
                <c:pt idx="1">
                  <c:v>6.4299999999999996E-2</c:v>
                </c:pt>
                <c:pt idx="2">
                  <c:v>5.0299999999999997E-2</c:v>
                </c:pt>
                <c:pt idx="3">
                  <c:v>5.0799999999999998E-2</c:v>
                </c:pt>
                <c:pt idx="4">
                  <c:v>4.1700000000000001E-2</c:v>
                </c:pt>
                <c:pt idx="5">
                  <c:v>2.5399999999999999E-2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F-4EA5-AC99-A0D66F07E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458992"/>
        <c:axId val="338056976"/>
        <c:axId val="0"/>
      </c:bar3DChart>
      <c:catAx>
        <c:axId val="34245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8056976"/>
        <c:crosses val="autoZero"/>
        <c:auto val="1"/>
        <c:lblAlgn val="ctr"/>
        <c:lblOffset val="100"/>
        <c:noMultiLvlLbl val="0"/>
      </c:catAx>
      <c:valAx>
        <c:axId val="33805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245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7FC6F-AECC-4BEF-BA94-A33BCC962A4E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5A682-9A5D-4779-BB66-9AAAC163ED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943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97190-926C-4984-8C3A-9295C7CDC997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59826-374A-4F38-BEC8-4EDFC8D69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3722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31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96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51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072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08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33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01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9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8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33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85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14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36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78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03/12/2019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40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/>
              <a:t>03/12/2019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E18CF9-0180-42D6-9FDA-6A0BB2D10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26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8129" y="1510901"/>
            <a:ext cx="776693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>
                <a:solidFill>
                  <a:schemeClr val="tx1"/>
                </a:solidFill>
              </a:rPr>
              <a:t>INFORME ANUAL ASPIME DE LA OFICINA DE FARMACIA ESPAÑOLA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08128" y="3244363"/>
            <a:ext cx="7997417" cy="1903370"/>
          </a:xfrm>
        </p:spPr>
        <p:txBody>
          <a:bodyPr>
            <a:normAutofit/>
          </a:bodyPr>
          <a:lstStyle/>
          <a:p>
            <a:pPr algn="ctr"/>
            <a:r>
              <a:rPr lang="es-ES" sz="2800" b="1" i="1" dirty="0">
                <a:solidFill>
                  <a:schemeClr val="bg2">
                    <a:lumMod val="25000"/>
                  </a:schemeClr>
                </a:solidFill>
              </a:rPr>
              <a:t>PRINCIPALES CONCLUSIONES</a:t>
            </a:r>
          </a:p>
          <a:p>
            <a:pPr algn="ctr"/>
            <a:r>
              <a:rPr lang="es-ES" sz="2400" i="1" dirty="0">
                <a:solidFill>
                  <a:srgbClr val="00B050"/>
                </a:solidFill>
              </a:rPr>
              <a:t> </a:t>
            </a:r>
            <a:r>
              <a:rPr lang="es-ES" sz="2800" b="1" i="1" dirty="0">
                <a:solidFill>
                  <a:schemeClr val="tx1"/>
                </a:solidFill>
              </a:rPr>
              <a:t>XX EDICIÓN-2019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05545" y="6493276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1026" name="Imagen 4" descr="logo_fi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147733"/>
            <a:ext cx="1091252" cy="134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Resultado de imagen de MICO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AutoShape 4" descr="Resultado de imagen de MICO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" name="Picture 2" descr="http://farmas.net/_layout/images/logo.png">
            <a:extLst>
              <a:ext uri="{FF2B5EF4-FFF2-40B4-BE49-F238E27FC236}">
                <a16:creationId xmlns:a16="http://schemas.microsoft.com/office/drawing/2014/main" id="{FC20704A-7EE4-4936-88A4-1633CD89A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252" y="5339342"/>
            <a:ext cx="22383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9F2D0B9B-1712-49EB-9495-8E920443B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50" y="5234893"/>
            <a:ext cx="23526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8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834666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2. La farmacia según volumen de ventas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516954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2.5 Farmacias de facturación de 1.200.001€ a 2.000.000€</a:t>
            </a:r>
          </a:p>
          <a:p>
            <a:pPr marL="0" indent="0" algn="ctr">
              <a:buNone/>
            </a:pPr>
            <a:r>
              <a:rPr lang="es-ES" sz="1200" dirty="0"/>
              <a:t>	   </a:t>
            </a:r>
            <a:r>
              <a:rPr lang="es-ES" sz="1200" dirty="0">
                <a:solidFill>
                  <a:srgbClr val="00B050"/>
                </a:solidFill>
              </a:rPr>
              <a:t>	</a:t>
            </a:r>
            <a:r>
              <a:rPr lang="es-ES" sz="1200" dirty="0">
                <a:solidFill>
                  <a:schemeClr val="accent4"/>
                </a:solidFill>
              </a:rPr>
              <a:t>                     </a:t>
            </a:r>
            <a:r>
              <a:rPr lang="es-ES" sz="1600" dirty="0">
                <a:solidFill>
                  <a:schemeClr val="accent4"/>
                </a:solidFill>
              </a:rPr>
              <a:t>MARGEN BRUTO a. RD</a:t>
            </a:r>
            <a:r>
              <a:rPr lang="es-ES" sz="1200" dirty="0">
                <a:solidFill>
                  <a:schemeClr val="accent4"/>
                </a:solidFill>
              </a:rPr>
              <a:t>		</a:t>
            </a:r>
            <a:r>
              <a:rPr lang="es-ES" sz="1200" dirty="0"/>
              <a:t>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9282794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FC65F16-6E38-4AE7-8BE6-9D9D3EFAB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619348"/>
              </p:ext>
            </p:extLst>
          </p:nvPr>
        </p:nvGraphicFramePr>
        <p:xfrm>
          <a:off x="807602" y="3391786"/>
          <a:ext cx="8743684" cy="289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B55229A-A05E-4B54-A19C-1EAFCD4B4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541050"/>
              </p:ext>
            </p:extLst>
          </p:nvPr>
        </p:nvGraphicFramePr>
        <p:xfrm>
          <a:off x="807601" y="2478581"/>
          <a:ext cx="8921196" cy="7092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43433">
                  <a:extLst>
                    <a:ext uri="{9D8B030D-6E8A-4147-A177-3AD203B41FA5}">
                      <a16:colId xmlns:a16="http://schemas.microsoft.com/office/drawing/2014/main" val="3507906080"/>
                    </a:ext>
                  </a:extLst>
                </a:gridCol>
                <a:gridCol w="743433">
                  <a:extLst>
                    <a:ext uri="{9D8B030D-6E8A-4147-A177-3AD203B41FA5}">
                      <a16:colId xmlns:a16="http://schemas.microsoft.com/office/drawing/2014/main" val="3204732387"/>
                    </a:ext>
                  </a:extLst>
                </a:gridCol>
                <a:gridCol w="743433">
                  <a:extLst>
                    <a:ext uri="{9D8B030D-6E8A-4147-A177-3AD203B41FA5}">
                      <a16:colId xmlns:a16="http://schemas.microsoft.com/office/drawing/2014/main" val="870686892"/>
                    </a:ext>
                  </a:extLst>
                </a:gridCol>
                <a:gridCol w="743433">
                  <a:extLst>
                    <a:ext uri="{9D8B030D-6E8A-4147-A177-3AD203B41FA5}">
                      <a16:colId xmlns:a16="http://schemas.microsoft.com/office/drawing/2014/main" val="962242020"/>
                    </a:ext>
                  </a:extLst>
                </a:gridCol>
                <a:gridCol w="743433">
                  <a:extLst>
                    <a:ext uri="{9D8B030D-6E8A-4147-A177-3AD203B41FA5}">
                      <a16:colId xmlns:a16="http://schemas.microsoft.com/office/drawing/2014/main" val="1741259704"/>
                    </a:ext>
                  </a:extLst>
                </a:gridCol>
                <a:gridCol w="743433">
                  <a:extLst>
                    <a:ext uri="{9D8B030D-6E8A-4147-A177-3AD203B41FA5}">
                      <a16:colId xmlns:a16="http://schemas.microsoft.com/office/drawing/2014/main" val="3697302815"/>
                    </a:ext>
                  </a:extLst>
                </a:gridCol>
                <a:gridCol w="743433">
                  <a:extLst>
                    <a:ext uri="{9D8B030D-6E8A-4147-A177-3AD203B41FA5}">
                      <a16:colId xmlns:a16="http://schemas.microsoft.com/office/drawing/2014/main" val="3403813917"/>
                    </a:ext>
                  </a:extLst>
                </a:gridCol>
                <a:gridCol w="743433">
                  <a:extLst>
                    <a:ext uri="{9D8B030D-6E8A-4147-A177-3AD203B41FA5}">
                      <a16:colId xmlns:a16="http://schemas.microsoft.com/office/drawing/2014/main" val="3102530713"/>
                    </a:ext>
                  </a:extLst>
                </a:gridCol>
                <a:gridCol w="743433">
                  <a:extLst>
                    <a:ext uri="{9D8B030D-6E8A-4147-A177-3AD203B41FA5}">
                      <a16:colId xmlns:a16="http://schemas.microsoft.com/office/drawing/2014/main" val="216653317"/>
                    </a:ext>
                  </a:extLst>
                </a:gridCol>
                <a:gridCol w="743433">
                  <a:extLst>
                    <a:ext uri="{9D8B030D-6E8A-4147-A177-3AD203B41FA5}">
                      <a16:colId xmlns:a16="http://schemas.microsoft.com/office/drawing/2014/main" val="3653724369"/>
                    </a:ext>
                  </a:extLst>
                </a:gridCol>
                <a:gridCol w="743433">
                  <a:extLst>
                    <a:ext uri="{9D8B030D-6E8A-4147-A177-3AD203B41FA5}">
                      <a16:colId xmlns:a16="http://schemas.microsoft.com/office/drawing/2014/main" val="1903299430"/>
                    </a:ext>
                  </a:extLst>
                </a:gridCol>
                <a:gridCol w="743433">
                  <a:extLst>
                    <a:ext uri="{9D8B030D-6E8A-4147-A177-3AD203B41FA5}">
                      <a16:colId xmlns:a16="http://schemas.microsoft.com/office/drawing/2014/main" val="3969667462"/>
                    </a:ext>
                  </a:extLst>
                </a:gridCol>
              </a:tblGrid>
              <a:tr h="354644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2009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2010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2011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2012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2013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2014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2015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2016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68765134"/>
                  </a:ext>
                </a:extLst>
              </a:tr>
              <a:tr h="354644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27,54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27,69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28,14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28,26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28,3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28,83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29,88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30,21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30,45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30,58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30,7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30,84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958911859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95B211EE-2C8B-4D60-A83E-596F5E278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102335"/>
            <a:ext cx="620363" cy="929404"/>
          </a:xfrm>
          <a:prstGeom prst="rect">
            <a:avLst/>
          </a:prstGeom>
        </p:spPr>
      </p:pic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4900DFFC-7B4B-4BA3-B35A-8A61008C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5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2. La farmacia según volumen de ventas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2.6 Farmacias de más de 2.000.000€ de facturación </a:t>
            </a:r>
          </a:p>
          <a:p>
            <a:pPr marL="0" indent="0">
              <a:buNone/>
            </a:pPr>
            <a:r>
              <a:rPr lang="es-ES" sz="1200" dirty="0"/>
              <a:t>	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						</a:t>
            </a:r>
            <a:r>
              <a:rPr lang="es-ES" sz="1600" dirty="0">
                <a:solidFill>
                  <a:schemeClr val="accent4"/>
                </a:solidFill>
              </a:rPr>
              <a:t>MARGEN BRUTO a. RD</a:t>
            </a:r>
            <a:r>
              <a:rPr lang="es-ES" sz="1200" dirty="0">
                <a:solidFill>
                  <a:schemeClr val="accent4"/>
                </a:solidFill>
              </a:rPr>
              <a:t>	</a:t>
            </a:r>
            <a:r>
              <a:rPr lang="es-ES" sz="1200" dirty="0"/>
              <a:t>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82794" y="6503610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104771" y="2730306"/>
            <a:ext cx="4566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8E69488-379C-4819-95FB-DB4E66888C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924542"/>
              </p:ext>
            </p:extLst>
          </p:nvPr>
        </p:nvGraphicFramePr>
        <p:xfrm>
          <a:off x="910881" y="3579086"/>
          <a:ext cx="8596668" cy="281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E0AABC-3B83-4209-90C3-1D948DFB2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59314"/>
              </p:ext>
            </p:extLst>
          </p:nvPr>
        </p:nvGraphicFramePr>
        <p:xfrm>
          <a:off x="910881" y="2792366"/>
          <a:ext cx="8754108" cy="67888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29509">
                  <a:extLst>
                    <a:ext uri="{9D8B030D-6E8A-4147-A177-3AD203B41FA5}">
                      <a16:colId xmlns:a16="http://schemas.microsoft.com/office/drawing/2014/main" val="2486463396"/>
                    </a:ext>
                  </a:extLst>
                </a:gridCol>
                <a:gridCol w="729509">
                  <a:extLst>
                    <a:ext uri="{9D8B030D-6E8A-4147-A177-3AD203B41FA5}">
                      <a16:colId xmlns:a16="http://schemas.microsoft.com/office/drawing/2014/main" val="2741804982"/>
                    </a:ext>
                  </a:extLst>
                </a:gridCol>
                <a:gridCol w="729509">
                  <a:extLst>
                    <a:ext uri="{9D8B030D-6E8A-4147-A177-3AD203B41FA5}">
                      <a16:colId xmlns:a16="http://schemas.microsoft.com/office/drawing/2014/main" val="539456990"/>
                    </a:ext>
                  </a:extLst>
                </a:gridCol>
                <a:gridCol w="729509">
                  <a:extLst>
                    <a:ext uri="{9D8B030D-6E8A-4147-A177-3AD203B41FA5}">
                      <a16:colId xmlns:a16="http://schemas.microsoft.com/office/drawing/2014/main" val="3250239656"/>
                    </a:ext>
                  </a:extLst>
                </a:gridCol>
                <a:gridCol w="729509">
                  <a:extLst>
                    <a:ext uri="{9D8B030D-6E8A-4147-A177-3AD203B41FA5}">
                      <a16:colId xmlns:a16="http://schemas.microsoft.com/office/drawing/2014/main" val="3015813380"/>
                    </a:ext>
                  </a:extLst>
                </a:gridCol>
                <a:gridCol w="729509">
                  <a:extLst>
                    <a:ext uri="{9D8B030D-6E8A-4147-A177-3AD203B41FA5}">
                      <a16:colId xmlns:a16="http://schemas.microsoft.com/office/drawing/2014/main" val="364477589"/>
                    </a:ext>
                  </a:extLst>
                </a:gridCol>
                <a:gridCol w="729509">
                  <a:extLst>
                    <a:ext uri="{9D8B030D-6E8A-4147-A177-3AD203B41FA5}">
                      <a16:colId xmlns:a16="http://schemas.microsoft.com/office/drawing/2014/main" val="2641162988"/>
                    </a:ext>
                  </a:extLst>
                </a:gridCol>
                <a:gridCol w="729509">
                  <a:extLst>
                    <a:ext uri="{9D8B030D-6E8A-4147-A177-3AD203B41FA5}">
                      <a16:colId xmlns:a16="http://schemas.microsoft.com/office/drawing/2014/main" val="1018632273"/>
                    </a:ext>
                  </a:extLst>
                </a:gridCol>
                <a:gridCol w="729509">
                  <a:extLst>
                    <a:ext uri="{9D8B030D-6E8A-4147-A177-3AD203B41FA5}">
                      <a16:colId xmlns:a16="http://schemas.microsoft.com/office/drawing/2014/main" val="856504568"/>
                    </a:ext>
                  </a:extLst>
                </a:gridCol>
                <a:gridCol w="729509">
                  <a:extLst>
                    <a:ext uri="{9D8B030D-6E8A-4147-A177-3AD203B41FA5}">
                      <a16:colId xmlns:a16="http://schemas.microsoft.com/office/drawing/2014/main" val="346445976"/>
                    </a:ext>
                  </a:extLst>
                </a:gridCol>
                <a:gridCol w="729509">
                  <a:extLst>
                    <a:ext uri="{9D8B030D-6E8A-4147-A177-3AD203B41FA5}">
                      <a16:colId xmlns:a16="http://schemas.microsoft.com/office/drawing/2014/main" val="1759590713"/>
                    </a:ext>
                  </a:extLst>
                </a:gridCol>
                <a:gridCol w="729509">
                  <a:extLst>
                    <a:ext uri="{9D8B030D-6E8A-4147-A177-3AD203B41FA5}">
                      <a16:colId xmlns:a16="http://schemas.microsoft.com/office/drawing/2014/main" val="420169405"/>
                    </a:ext>
                  </a:extLst>
                </a:gridCol>
              </a:tblGrid>
              <a:tr h="339441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2009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2010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2011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2012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2013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2014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2015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2016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2758465507"/>
                  </a:ext>
                </a:extLst>
              </a:tr>
              <a:tr h="339441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28,45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28,57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29,07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29,05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29,35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29,39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29,47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30,37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30,79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30,98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31,17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31,45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2439370147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7F0BADDB-0A59-48BA-9621-428CE6D6F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102335"/>
            <a:ext cx="620363" cy="929404"/>
          </a:xfrm>
          <a:prstGeom prst="rect">
            <a:avLst/>
          </a:prstGeom>
        </p:spPr>
      </p:pic>
      <p:pic>
        <p:nvPicPr>
          <p:cNvPr id="13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CA2864D9-2FBB-40CE-A449-5B40B303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7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2. La farmacia según volumen de ventas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399" y="1812415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2.7 RESUMEN EJERCICIO 2018</a:t>
            </a:r>
          </a:p>
          <a:p>
            <a:pPr marL="0" indent="0">
              <a:buNone/>
            </a:pPr>
            <a:r>
              <a:rPr lang="es-ES" sz="1200" dirty="0"/>
              <a:t>	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282794" y="6489499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9E7120E-0D39-4CA8-B41A-AFA316ABE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57084"/>
              </p:ext>
            </p:extLst>
          </p:nvPr>
        </p:nvGraphicFramePr>
        <p:xfrm>
          <a:off x="914398" y="2484080"/>
          <a:ext cx="8112643" cy="29278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38247">
                  <a:extLst>
                    <a:ext uri="{9D8B030D-6E8A-4147-A177-3AD203B41FA5}">
                      <a16:colId xmlns:a16="http://schemas.microsoft.com/office/drawing/2014/main" val="286711282"/>
                    </a:ext>
                  </a:extLst>
                </a:gridCol>
                <a:gridCol w="1392729">
                  <a:extLst>
                    <a:ext uri="{9D8B030D-6E8A-4147-A177-3AD203B41FA5}">
                      <a16:colId xmlns:a16="http://schemas.microsoft.com/office/drawing/2014/main" val="2176067016"/>
                    </a:ext>
                  </a:extLst>
                </a:gridCol>
                <a:gridCol w="1420583">
                  <a:extLst>
                    <a:ext uri="{9D8B030D-6E8A-4147-A177-3AD203B41FA5}">
                      <a16:colId xmlns:a16="http://schemas.microsoft.com/office/drawing/2014/main" val="3265051237"/>
                    </a:ext>
                  </a:extLst>
                </a:gridCol>
                <a:gridCol w="1326574">
                  <a:extLst>
                    <a:ext uri="{9D8B030D-6E8A-4147-A177-3AD203B41FA5}">
                      <a16:colId xmlns:a16="http://schemas.microsoft.com/office/drawing/2014/main" val="2037282444"/>
                    </a:ext>
                  </a:extLst>
                </a:gridCol>
                <a:gridCol w="1434510">
                  <a:extLst>
                    <a:ext uri="{9D8B030D-6E8A-4147-A177-3AD203B41FA5}">
                      <a16:colId xmlns:a16="http://schemas.microsoft.com/office/drawing/2014/main" val="1162560461"/>
                    </a:ext>
                  </a:extLst>
                </a:gridCol>
              </a:tblGrid>
              <a:tr h="41827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2018</a:t>
                      </a:r>
                      <a:endParaRPr lang="ca-ES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M. BRUTO </a:t>
                      </a:r>
                      <a:endParaRPr lang="ca-ES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C. LABORALES</a:t>
                      </a:r>
                      <a:endParaRPr lang="ca-ES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INVERSIONES</a:t>
                      </a:r>
                      <a:endParaRPr lang="ca-ES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M.NETO AI</a:t>
                      </a:r>
                      <a:endParaRPr lang="ca-ES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7533494"/>
                  </a:ext>
                </a:extLst>
              </a:tr>
              <a:tr h="41827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Menos de 300.000€</a:t>
                      </a:r>
                      <a:endParaRPr lang="ca-ES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27,88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6,81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6,64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8,54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8769694"/>
                  </a:ext>
                </a:extLst>
              </a:tr>
              <a:tr h="41827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De 300.001€ a 600.000€</a:t>
                      </a:r>
                      <a:endParaRPr lang="ca-ES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30,19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10,01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6,43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9,28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9482043"/>
                  </a:ext>
                </a:extLst>
              </a:tr>
              <a:tr h="41827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De 600.001€ a 900.000€</a:t>
                      </a:r>
                      <a:endParaRPr lang="ca-ES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30,37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10,69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 dirty="0">
                          <a:effectLst/>
                        </a:rPr>
                        <a:t>5,03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9,92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1487396"/>
                  </a:ext>
                </a:extLst>
              </a:tr>
              <a:tr h="41827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De 900.001€ a 1.200.000€</a:t>
                      </a:r>
                      <a:endParaRPr lang="ca-ES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30,69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10,89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5,08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9,09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4142363"/>
                  </a:ext>
                </a:extLst>
              </a:tr>
              <a:tr h="41827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De 1.200.001€ a 2.000.000€</a:t>
                      </a:r>
                      <a:endParaRPr lang="ca-ES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30,84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11,76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4,17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9,61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4318552"/>
                  </a:ext>
                </a:extLst>
              </a:tr>
              <a:tr h="418270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Más de 2.000.000€</a:t>
                      </a:r>
                      <a:endParaRPr lang="ca-ES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31,45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12,72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2,54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 dirty="0">
                          <a:effectLst/>
                        </a:rPr>
                        <a:t>10,48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7268969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067F076-1A2E-445C-B483-D930A7ED1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8242"/>
            <a:ext cx="620363" cy="9294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EFC5B3-3104-4185-8150-465870C06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102335"/>
            <a:ext cx="620363" cy="929404"/>
          </a:xfrm>
          <a:prstGeom prst="rect">
            <a:avLst/>
          </a:prstGeom>
        </p:spPr>
      </p:pic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FD0F4308-40E9-4718-A5D4-11238E6E9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43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DD580-3B66-4A88-A8E7-BCF4CB86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0411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3. Comparativas de parámetros fiscales entre farmacias según volumen de ventas</a:t>
            </a: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F76F2A-0A8F-4467-B1F7-4C4E2118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4002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B577FF6-299F-4530-9486-65FC5D3AA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28421"/>
              </p:ext>
            </p:extLst>
          </p:nvPr>
        </p:nvGraphicFramePr>
        <p:xfrm>
          <a:off x="677334" y="2002976"/>
          <a:ext cx="8234846" cy="407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22B2ADC-EB36-4D31-89F2-8FDFF5417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102335"/>
            <a:ext cx="620363" cy="929404"/>
          </a:xfrm>
          <a:prstGeom prst="rect">
            <a:avLst/>
          </a:prstGeom>
        </p:spPr>
      </p:pic>
      <p:pic>
        <p:nvPicPr>
          <p:cNvPr id="8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A4B7FAFF-9C04-4302-91E2-9D9CCF7F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4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49DF6-E4DC-471A-9567-26291D05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6017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3. Comparativas de parámetros fiscales entre farmacias según volumen de ventas</a:t>
            </a:r>
            <a:endParaRPr lang="ca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CADC0A-5703-4314-B065-C24530DD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4002" y="6477000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F7BA87C-407F-4B94-AFCC-802387C54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689738"/>
              </p:ext>
            </p:extLst>
          </p:nvPr>
        </p:nvGraphicFramePr>
        <p:xfrm>
          <a:off x="677863" y="1790700"/>
          <a:ext cx="8596312" cy="425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1136919-E137-41D3-8336-EA8D8B0F7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102335"/>
            <a:ext cx="620363" cy="929404"/>
          </a:xfrm>
          <a:prstGeom prst="rect">
            <a:avLst/>
          </a:prstGeom>
        </p:spPr>
      </p:pic>
      <p:pic>
        <p:nvPicPr>
          <p:cNvPr id="8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32B6CB60-6443-4B6C-B0D6-35EB7E69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21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411C-5CB1-4D73-B097-769085A1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4654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3. Comparativas de parámetros fiscales entre farmacias según volumen de ventas</a:t>
            </a:r>
            <a:endParaRPr lang="ca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CE0C8B-8C30-4C03-99E6-B8900297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4002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8D9108A-EC7D-4903-AA31-A9EB55B92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411402"/>
              </p:ext>
            </p:extLst>
          </p:nvPr>
        </p:nvGraphicFramePr>
        <p:xfrm>
          <a:off x="677863" y="1841500"/>
          <a:ext cx="8596312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1D29F10-E7F0-4DFF-9C3A-FFBC63847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102335"/>
            <a:ext cx="620363" cy="929404"/>
          </a:xfrm>
          <a:prstGeom prst="rect">
            <a:avLst/>
          </a:prstGeom>
        </p:spPr>
      </p:pic>
      <p:pic>
        <p:nvPicPr>
          <p:cNvPr id="8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3533AAAC-38DD-4153-AEC8-B2D67FDB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3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4.1 Farmacia turística, resumen 	</a:t>
            </a:r>
            <a:r>
              <a:rPr lang="es-ES" sz="1200" dirty="0"/>
              <a:t>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282794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131B8C-26A5-4DA5-BF49-F7C2B709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5364"/>
            <a:ext cx="620363" cy="929404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3E90F1F-759D-4EBF-BA7A-B566A8AEF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626440"/>
              </p:ext>
            </p:extLst>
          </p:nvPr>
        </p:nvGraphicFramePr>
        <p:xfrm>
          <a:off x="914398" y="2181905"/>
          <a:ext cx="8368395" cy="3881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55DEDBE6-64E4-4278-A2DB-3B98484DD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7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4.1 Farmacia turística, resumen 	</a:t>
            </a:r>
            <a:r>
              <a:rPr lang="es-ES" sz="1200" dirty="0"/>
              <a:t>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282794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131B8C-26A5-4DA5-BF49-F7C2B709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5364"/>
            <a:ext cx="620363" cy="929404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A7C41CB-2A7F-4D03-BE1A-453A13169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552571"/>
              </p:ext>
            </p:extLst>
          </p:nvPr>
        </p:nvGraphicFramePr>
        <p:xfrm>
          <a:off x="914400" y="2115093"/>
          <a:ext cx="7649308" cy="394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169D6908-AF83-4655-B8F5-A25C2CF78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5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4.1 Farmacia turística, resumen 	</a:t>
            </a:r>
            <a:r>
              <a:rPr lang="es-ES" sz="1200" dirty="0"/>
              <a:t>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282794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131B8C-26A5-4DA5-BF49-F7C2B709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5364"/>
            <a:ext cx="620363" cy="929404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6E19508-D3C6-4A7C-86A6-AC7CA37E2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975213"/>
              </p:ext>
            </p:extLst>
          </p:nvPr>
        </p:nvGraphicFramePr>
        <p:xfrm>
          <a:off x="686126" y="2227789"/>
          <a:ext cx="8071012" cy="3835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005AAF7A-AD37-4CAB-9A80-7CCA9FE9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84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4.1 Farmacia turística, resumen 	</a:t>
            </a:r>
            <a:r>
              <a:rPr lang="es-ES" sz="1200" dirty="0"/>
              <a:t>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282794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131B8C-26A5-4DA5-BF49-F7C2B709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5364"/>
            <a:ext cx="620363" cy="929404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87105BA-6DB4-4D81-9BE1-8617DC724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436011"/>
              </p:ext>
            </p:extLst>
          </p:nvPr>
        </p:nvGraphicFramePr>
        <p:xfrm>
          <a:off x="914399" y="2115093"/>
          <a:ext cx="7860323" cy="363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9AC4BF99-E359-48CF-AC6A-5B84B756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8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5055" y="1805809"/>
            <a:ext cx="8596668" cy="314299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1600" i="1" dirty="0">
                <a:solidFill>
                  <a:schemeClr val="tx1"/>
                </a:solidFill>
              </a:rPr>
              <a:t>Introducción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i="1" dirty="0">
                <a:solidFill>
                  <a:schemeClr val="tx1"/>
                </a:solidFill>
              </a:rPr>
              <a:t>La farmacia según volumen de ventas (estatal)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i="1" dirty="0">
                <a:solidFill>
                  <a:schemeClr val="tx1"/>
                </a:solidFill>
              </a:rPr>
              <a:t>Comparativa de parámetros fiscales entre farmacias según volumen de ventas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i="1" dirty="0">
                <a:solidFill>
                  <a:schemeClr val="tx1"/>
                </a:solidFill>
              </a:rPr>
              <a:t>La farmacia según tipos de venta (estatal)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i="1" dirty="0">
                <a:solidFill>
                  <a:schemeClr val="tx1"/>
                </a:solidFill>
              </a:rPr>
              <a:t>Análisis y comparativas entre tipologías de farmacias (estatal)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i="1" dirty="0">
                <a:solidFill>
                  <a:schemeClr val="tx1"/>
                </a:solidFill>
              </a:rPr>
              <a:t>Principales parámetros de la farmacia tipo española y comparativas provinciales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i="1" dirty="0">
                <a:solidFill>
                  <a:schemeClr val="tx1"/>
                </a:solidFill>
              </a:rPr>
              <a:t>La farmacia rural española, comparativa con la farmacia tipo española y la línea roja de la rentabilidad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Distribución de la titularidad de la farmacia por sexo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i="1" dirty="0">
                <a:solidFill>
                  <a:schemeClr val="tx1"/>
                </a:solidFill>
              </a:rPr>
              <a:t>Principales conclusiones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i="1" dirty="0">
                <a:solidFill>
                  <a:schemeClr val="tx1"/>
                </a:solidFill>
              </a:rPr>
              <a:t>Agradecimientos</a:t>
            </a:r>
          </a:p>
          <a:p>
            <a:endParaRPr lang="es-ES" sz="1200" dirty="0"/>
          </a:p>
        </p:txBody>
      </p:sp>
      <p:sp>
        <p:nvSpPr>
          <p:cNvPr id="9" name="Marcador de fecha 4">
            <a:extLst>
              <a:ext uri="{FF2B5EF4-FFF2-40B4-BE49-F238E27FC236}">
                <a16:creationId xmlns:a16="http://schemas.microsoft.com/office/drawing/2014/main" id="{5C888D93-9E09-4042-B1A3-A674A84F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4002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6" name="Imagen 4" descr="logo_fi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7" y="5368590"/>
            <a:ext cx="1091252" cy="134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1CB3A5DB-D3E5-4906-84C7-C4FA06F5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50" y="5368590"/>
            <a:ext cx="23526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22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4.1 Farmacia turística, resumen 	</a:t>
            </a:r>
            <a:r>
              <a:rPr lang="es-ES" sz="1200" dirty="0"/>
              <a:t>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282794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131B8C-26A5-4DA5-BF49-F7C2B709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5364"/>
            <a:ext cx="620363" cy="929404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DF1E370-B41C-4325-A4EA-52DD995D4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067927"/>
              </p:ext>
            </p:extLst>
          </p:nvPr>
        </p:nvGraphicFramePr>
        <p:xfrm>
          <a:off x="914400" y="2115092"/>
          <a:ext cx="7646670" cy="3737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4F951052-6738-4167-9394-B91A79BB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629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4.1 Farmacia turística, resumen 	</a:t>
            </a:r>
            <a:r>
              <a:rPr lang="es-ES" sz="1200" dirty="0"/>
              <a:t>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282794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25B4967-CE74-40B4-BA87-3965FE8E82A3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2313070"/>
          <a:ext cx="8596667" cy="309331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917982">
                  <a:extLst>
                    <a:ext uri="{9D8B030D-6E8A-4147-A177-3AD203B41FA5}">
                      <a16:colId xmlns:a16="http://schemas.microsoft.com/office/drawing/2014/main" val="3600009394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2872100770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1648774206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2326363701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3135756455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425988223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2375247435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2196330306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4184576423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2536090835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1032315454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1762097331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1579564522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1216463651"/>
                    </a:ext>
                  </a:extLst>
                </a:gridCol>
              </a:tblGrid>
              <a:tr h="515553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AÑO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2006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9393358"/>
                  </a:ext>
                </a:extLst>
              </a:tr>
              <a:tr h="515553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MARGEN BRUTO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29,67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29,50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29,50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29,30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29,50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29,70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29,90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30,70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30,80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30,80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31,14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31,23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31,33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9860398"/>
                  </a:ext>
                </a:extLst>
              </a:tr>
              <a:tr h="515553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MARGEN NETO A.I.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10,50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7,50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9,66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9,78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9,27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8,16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7,27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9,87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10,02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9,92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10,34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5003744"/>
                  </a:ext>
                </a:extLst>
              </a:tr>
              <a:tr h="515553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COSTE LABORAL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13,00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8,28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12,00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10,80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11,90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11,85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11,78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11,81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11,73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11,66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11,85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11,93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3604324"/>
                  </a:ext>
                </a:extLst>
              </a:tr>
              <a:tr h="515553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INVERSIONES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4,66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4,47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3,36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3,31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4,26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5,01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5,00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3,98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4,36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4,44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4,53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4,86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4,75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3566426"/>
                  </a:ext>
                </a:extLst>
              </a:tr>
              <a:tr h="515553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MARGEN NETO D.I.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6,64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4,56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6,77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6,86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6,74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5,56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5,49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5,70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7,78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7,80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7,83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7,86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7,91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655679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5C131B8C-26A5-4DA5-BF49-F7C2B709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5364"/>
            <a:ext cx="620363" cy="929404"/>
          </a:xfrm>
          <a:prstGeom prst="rect">
            <a:avLst/>
          </a:prstGeom>
        </p:spPr>
      </p:pic>
      <p:pic>
        <p:nvPicPr>
          <p:cNvPr id="10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CA848AF0-72B1-4D85-A66D-2CE039184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4.2 Farmacia media, resumen	</a:t>
            </a:r>
            <a:r>
              <a:rPr lang="es-ES" sz="1200" dirty="0"/>
              <a:t>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82794" y="6494709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A20D91-0DD1-49EE-B742-2EF77AA6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9987"/>
            <a:ext cx="620363" cy="929404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CDBD428-B607-4FF7-9750-54C9B9993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269318"/>
              </p:ext>
            </p:extLst>
          </p:nvPr>
        </p:nvGraphicFramePr>
        <p:xfrm>
          <a:off x="914399" y="2115093"/>
          <a:ext cx="7578969" cy="394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B1362CA0-DCBF-425B-8AF5-8291DB384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73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4.2 Farmacia media, resumen	</a:t>
            </a:r>
            <a:r>
              <a:rPr lang="es-ES" sz="1200" dirty="0"/>
              <a:t>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82794" y="6494709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A20D91-0DD1-49EE-B742-2EF77AA6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9987"/>
            <a:ext cx="620363" cy="92940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30B2A6C-EF97-4AC1-BC16-F97CAC71D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222027"/>
              </p:ext>
            </p:extLst>
          </p:nvPr>
        </p:nvGraphicFramePr>
        <p:xfrm>
          <a:off x="914399" y="2115092"/>
          <a:ext cx="7561385" cy="377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949B1D37-B61D-4B93-818F-A9DF1BAAB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44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4.2 Farmacia media, resumen	</a:t>
            </a:r>
            <a:r>
              <a:rPr lang="es-ES" sz="1200" dirty="0"/>
              <a:t>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82794" y="6494709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A20D91-0DD1-49EE-B742-2EF77AA6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9987"/>
            <a:ext cx="620363" cy="92940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85DE455-3432-406A-9936-979028E64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998622"/>
              </p:ext>
            </p:extLst>
          </p:nvPr>
        </p:nvGraphicFramePr>
        <p:xfrm>
          <a:off x="914399" y="2115092"/>
          <a:ext cx="7913077" cy="372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78A75F18-998B-4D4E-9C79-CA71C35DA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04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4.2 Farmacia media, resumen	</a:t>
            </a:r>
            <a:r>
              <a:rPr lang="es-ES" sz="1200" dirty="0"/>
              <a:t>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82794" y="6494709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A20D91-0DD1-49EE-B742-2EF77AA6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9987"/>
            <a:ext cx="620363" cy="92940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AC05997-20B3-4AA3-8FAF-47C8A2603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457498"/>
              </p:ext>
            </p:extLst>
          </p:nvPr>
        </p:nvGraphicFramePr>
        <p:xfrm>
          <a:off x="686126" y="2151674"/>
          <a:ext cx="8158936" cy="366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6272DFA6-043A-45AE-B9ED-3D458D8C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64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4.2 Farmacia media, resumen	</a:t>
            </a:r>
            <a:r>
              <a:rPr lang="es-ES" sz="1200" dirty="0"/>
              <a:t>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82794" y="6494709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A20D91-0DD1-49EE-B742-2EF77AA6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9987"/>
            <a:ext cx="620363" cy="92940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51FF80D-0D1D-4358-8380-9B16C745A5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828576"/>
              </p:ext>
            </p:extLst>
          </p:nvPr>
        </p:nvGraphicFramePr>
        <p:xfrm>
          <a:off x="914399" y="2115092"/>
          <a:ext cx="7860323" cy="377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204DECBA-BC53-41C5-A9F5-BB862A7A7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34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4.2 Farmacia media, resumen	</a:t>
            </a:r>
            <a:r>
              <a:rPr lang="es-ES" sz="1200" dirty="0"/>
              <a:t>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82794" y="6494709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9D9C788-5D33-4EBC-932A-9FD1CEB82317}"/>
              </a:ext>
            </a:extLst>
          </p:cNvPr>
          <p:cNvGraphicFramePr>
            <a:graphicFrameLocks noGrp="1"/>
          </p:cNvGraphicFramePr>
          <p:nvPr/>
        </p:nvGraphicFramePr>
        <p:xfrm>
          <a:off x="914399" y="2297454"/>
          <a:ext cx="8484785" cy="311451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93018">
                  <a:extLst>
                    <a:ext uri="{9D8B030D-6E8A-4147-A177-3AD203B41FA5}">
                      <a16:colId xmlns:a16="http://schemas.microsoft.com/office/drawing/2014/main" val="2351136312"/>
                    </a:ext>
                  </a:extLst>
                </a:gridCol>
                <a:gridCol w="507059">
                  <a:extLst>
                    <a:ext uri="{9D8B030D-6E8A-4147-A177-3AD203B41FA5}">
                      <a16:colId xmlns:a16="http://schemas.microsoft.com/office/drawing/2014/main" val="3098698840"/>
                    </a:ext>
                  </a:extLst>
                </a:gridCol>
                <a:gridCol w="507059">
                  <a:extLst>
                    <a:ext uri="{9D8B030D-6E8A-4147-A177-3AD203B41FA5}">
                      <a16:colId xmlns:a16="http://schemas.microsoft.com/office/drawing/2014/main" val="351039392"/>
                    </a:ext>
                  </a:extLst>
                </a:gridCol>
                <a:gridCol w="507059">
                  <a:extLst>
                    <a:ext uri="{9D8B030D-6E8A-4147-A177-3AD203B41FA5}">
                      <a16:colId xmlns:a16="http://schemas.microsoft.com/office/drawing/2014/main" val="1670922016"/>
                    </a:ext>
                  </a:extLst>
                </a:gridCol>
                <a:gridCol w="507059">
                  <a:extLst>
                    <a:ext uri="{9D8B030D-6E8A-4147-A177-3AD203B41FA5}">
                      <a16:colId xmlns:a16="http://schemas.microsoft.com/office/drawing/2014/main" val="2658468585"/>
                    </a:ext>
                  </a:extLst>
                </a:gridCol>
                <a:gridCol w="507059">
                  <a:extLst>
                    <a:ext uri="{9D8B030D-6E8A-4147-A177-3AD203B41FA5}">
                      <a16:colId xmlns:a16="http://schemas.microsoft.com/office/drawing/2014/main" val="3187818328"/>
                    </a:ext>
                  </a:extLst>
                </a:gridCol>
                <a:gridCol w="507059">
                  <a:extLst>
                    <a:ext uri="{9D8B030D-6E8A-4147-A177-3AD203B41FA5}">
                      <a16:colId xmlns:a16="http://schemas.microsoft.com/office/drawing/2014/main" val="3194877047"/>
                    </a:ext>
                  </a:extLst>
                </a:gridCol>
                <a:gridCol w="507059">
                  <a:extLst>
                    <a:ext uri="{9D8B030D-6E8A-4147-A177-3AD203B41FA5}">
                      <a16:colId xmlns:a16="http://schemas.microsoft.com/office/drawing/2014/main" val="3129424735"/>
                    </a:ext>
                  </a:extLst>
                </a:gridCol>
                <a:gridCol w="507059">
                  <a:extLst>
                    <a:ext uri="{9D8B030D-6E8A-4147-A177-3AD203B41FA5}">
                      <a16:colId xmlns:a16="http://schemas.microsoft.com/office/drawing/2014/main" val="83031364"/>
                    </a:ext>
                  </a:extLst>
                </a:gridCol>
                <a:gridCol w="507059">
                  <a:extLst>
                    <a:ext uri="{9D8B030D-6E8A-4147-A177-3AD203B41FA5}">
                      <a16:colId xmlns:a16="http://schemas.microsoft.com/office/drawing/2014/main" val="3660268745"/>
                    </a:ext>
                  </a:extLst>
                </a:gridCol>
                <a:gridCol w="507059">
                  <a:extLst>
                    <a:ext uri="{9D8B030D-6E8A-4147-A177-3AD203B41FA5}">
                      <a16:colId xmlns:a16="http://schemas.microsoft.com/office/drawing/2014/main" val="69382369"/>
                    </a:ext>
                  </a:extLst>
                </a:gridCol>
                <a:gridCol w="507059">
                  <a:extLst>
                    <a:ext uri="{9D8B030D-6E8A-4147-A177-3AD203B41FA5}">
                      <a16:colId xmlns:a16="http://schemas.microsoft.com/office/drawing/2014/main" val="514372081"/>
                    </a:ext>
                  </a:extLst>
                </a:gridCol>
                <a:gridCol w="507059">
                  <a:extLst>
                    <a:ext uri="{9D8B030D-6E8A-4147-A177-3AD203B41FA5}">
                      <a16:colId xmlns:a16="http://schemas.microsoft.com/office/drawing/2014/main" val="355935889"/>
                    </a:ext>
                  </a:extLst>
                </a:gridCol>
                <a:gridCol w="507059">
                  <a:extLst>
                    <a:ext uri="{9D8B030D-6E8A-4147-A177-3AD203B41FA5}">
                      <a16:colId xmlns:a16="http://schemas.microsoft.com/office/drawing/2014/main" val="615174532"/>
                    </a:ext>
                  </a:extLst>
                </a:gridCol>
              </a:tblGrid>
              <a:tr h="5190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AÑO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7625807"/>
                  </a:ext>
                </a:extLst>
              </a:tr>
              <a:tr h="5190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MARGEN BRUTO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28,01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27,68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27,83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28,14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28,68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28,08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28,53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28,87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29,13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29,85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30,57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30,68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30,89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54935"/>
                  </a:ext>
                </a:extLst>
              </a:tr>
              <a:tr h="5190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MARGEN NETO A.I.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11,31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10,13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10,28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10,31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9,55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8,75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8,77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9,69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9,87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9,75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9,95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10,03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0999913"/>
                  </a:ext>
                </a:extLst>
              </a:tr>
              <a:tr h="5190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COSTE LABORAL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9,09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9,68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9,70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10,01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10,30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10,94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11,28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10,92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10,96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10,57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10,30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11,09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26411"/>
                  </a:ext>
                </a:extLst>
              </a:tr>
              <a:tr h="5190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INVERSIONES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3,44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2,49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3,01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3,18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3,71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3,67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4,23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3,46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4,13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4,29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4,04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4,75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4,63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946116"/>
                  </a:ext>
                </a:extLst>
              </a:tr>
              <a:tr h="5190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MARGEN NETO D.I.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6,66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6,13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6,09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6,18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5,89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6,16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6,27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7,07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7,55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7,55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7,56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7,72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4019561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70A20D91-0DD1-49EE-B742-2EF77AA6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9987"/>
            <a:ext cx="620363" cy="929404"/>
          </a:xfrm>
          <a:prstGeom prst="rect">
            <a:avLst/>
          </a:prstGeom>
        </p:spPr>
      </p:pic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86296199-4C83-4AD6-8FEF-6DC4D76A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61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4.3 Farmacia populosa, resumen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19487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498A64-838A-4B05-8E5A-70822EA7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63" y="106800"/>
            <a:ext cx="620363" cy="929404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01C2A2D-A702-40C7-A123-A84E5D25B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169369"/>
              </p:ext>
            </p:extLst>
          </p:nvPr>
        </p:nvGraphicFramePr>
        <p:xfrm>
          <a:off x="914399" y="2204429"/>
          <a:ext cx="7807569" cy="365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B1DCEBBC-8C0B-4293-BCA6-16D3AA2C1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50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4.3 Farmacia populosa, resumen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19487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498A64-838A-4B05-8E5A-70822EA7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63" y="106800"/>
            <a:ext cx="620363" cy="929404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017331F-281B-4102-A6F2-4DD0964E5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200929"/>
              </p:ext>
            </p:extLst>
          </p:nvPr>
        </p:nvGraphicFramePr>
        <p:xfrm>
          <a:off x="914399" y="2115093"/>
          <a:ext cx="7765961" cy="394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02921CAA-3AB0-403B-A073-7908FC64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6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7F80F-BEF9-4631-A324-D85749DF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1. Introducción</a:t>
            </a: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630C49-1E0E-4E5C-8FE5-599E3FF6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13645"/>
            <a:ext cx="8827275" cy="517923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s-ES" sz="1600" dirty="0"/>
              <a:t>Como cada año, es un placer, además de una enorme responsabilidad, poner de nuevo a su disposición pública nuestro </a:t>
            </a:r>
            <a:r>
              <a:rPr lang="es-ES" sz="1600" b="1" i="1" dirty="0"/>
              <a:t>Informe Anual de Oficinas de Farmacia 2019 (XX Edición)</a:t>
            </a:r>
            <a:r>
              <a:rPr lang="es-ES" sz="1600" dirty="0"/>
              <a:t>. Documento que, desde 1997 y año tras año de forma ininterrumpida, se ha convertido en un referente del sector farmacéutico, en cuanto a datos trascendentes, sus evoluciones, así como las tendencias presentes y las que se pueden adivinar para el futuro del sector. </a:t>
            </a:r>
            <a:endParaRPr lang="ca-ES" sz="1600" dirty="0"/>
          </a:p>
          <a:p>
            <a:pPr algn="just">
              <a:lnSpc>
                <a:spcPct val="120000"/>
              </a:lnSpc>
            </a:pPr>
            <a:r>
              <a:rPr lang="es-ES" sz="1600" dirty="0"/>
              <a:t>Como ya se materializó en el informe XIX, este año se ha confeccionado en el periodo julio/setiembre, tomando los datos más “frescos” de la fiscalidad, como son los extraídos en los IRPF presentados en mayo/junio de este año 2019, correspondiente al ejercicio fiscal 2018.</a:t>
            </a:r>
            <a:endParaRPr lang="ca-ES" sz="1600" dirty="0"/>
          </a:p>
          <a:p>
            <a:pPr algn="just">
              <a:lnSpc>
                <a:spcPct val="120000"/>
              </a:lnSpc>
            </a:pPr>
            <a:r>
              <a:rPr lang="es-ES" sz="1600" dirty="0"/>
              <a:t>Como novedad en este XX Informe, es la participación de </a:t>
            </a:r>
            <a:r>
              <a:rPr lang="es-ES" sz="1600" b="1" dirty="0"/>
              <a:t>ALPHEGA/ ALLIANCE HAEALTH</a:t>
            </a:r>
            <a:r>
              <a:rPr lang="es-ES" sz="1600" dirty="0"/>
              <a:t> </a:t>
            </a:r>
            <a:r>
              <a:rPr lang="es-ES" sz="1600" b="1" dirty="0"/>
              <a:t>CARE</a:t>
            </a:r>
            <a:r>
              <a:rPr lang="es-ES" sz="1600" dirty="0"/>
              <a:t>, en un interesante capítulo, además de sus aportaciones al patrocinio del mismo.</a:t>
            </a:r>
            <a:endParaRPr lang="ca-ES" sz="1600" dirty="0"/>
          </a:p>
          <a:p>
            <a:pPr algn="just">
              <a:lnSpc>
                <a:spcPct val="120000"/>
              </a:lnSpc>
            </a:pPr>
            <a:r>
              <a:rPr lang="es-ES" sz="1600" dirty="0"/>
              <a:t>Así mismo, también comentar, al igual que el año pasado, la participación de </a:t>
            </a:r>
            <a:r>
              <a:rPr lang="es-ES" sz="1600" b="1" dirty="0"/>
              <a:t>IQVIA</a:t>
            </a:r>
            <a:r>
              <a:rPr lang="es-ES" sz="1600" dirty="0"/>
              <a:t>, gracias a los convenios formativos con la </a:t>
            </a:r>
            <a:r>
              <a:rPr lang="es-ES" sz="1600" b="1" dirty="0"/>
              <a:t>Fundación Farmacéutica Aspime FARMAS</a:t>
            </a:r>
            <a:r>
              <a:rPr lang="es-ES" sz="1600" dirty="0"/>
              <a:t>, que complementa eficazmente, desde otras visiones, los datos de ASPIME.</a:t>
            </a:r>
            <a:endParaRPr lang="ca-ES" sz="1600" dirty="0"/>
          </a:p>
          <a:p>
            <a:pPr algn="just">
              <a:lnSpc>
                <a:spcPct val="120000"/>
              </a:lnSpc>
            </a:pPr>
            <a:r>
              <a:rPr lang="es-ES" sz="1600" dirty="0"/>
              <a:t>Por último, y como tercera gran novedad, las ampliaciones a nuevas CCAA de disgregaciones de información en las que </a:t>
            </a:r>
            <a:r>
              <a:rPr lang="es-ES" sz="1600" b="1" dirty="0"/>
              <a:t>ASPIME GROUP</a:t>
            </a:r>
            <a:r>
              <a:rPr lang="es-ES" sz="1600" dirty="0"/>
              <a:t> tiene presencia. </a:t>
            </a:r>
            <a:endParaRPr lang="ca-ES" sz="1600" dirty="0"/>
          </a:p>
          <a:p>
            <a:pPr algn="just">
              <a:lnSpc>
                <a:spcPct val="120000"/>
              </a:lnSpc>
            </a:pPr>
            <a:r>
              <a:rPr lang="es-ES" sz="1600" dirty="0"/>
              <a:t>Por ello, el presente trabajo ofrece una visión de conjunto, amplia, objetiva y actualizada, pero también diseccionada, del sector de la oficina de farmacia española.</a:t>
            </a:r>
            <a:endParaRPr lang="ca-ES" sz="1600" dirty="0"/>
          </a:p>
          <a:p>
            <a:pPr>
              <a:lnSpc>
                <a:spcPct val="120000"/>
              </a:lnSpc>
            </a:pPr>
            <a:endParaRPr lang="ca-ES" dirty="0"/>
          </a:p>
          <a:p>
            <a:endParaRPr lang="ca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2CF75F-C6D1-4E0F-9B75-1E99D725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3336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9AE0D2D-5E99-447E-A5B2-EEFF3F8DB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102335"/>
            <a:ext cx="620363" cy="929404"/>
          </a:xfrm>
          <a:prstGeom prst="rect">
            <a:avLst/>
          </a:prstGeom>
        </p:spPr>
      </p:pic>
      <p:pic>
        <p:nvPicPr>
          <p:cNvPr id="8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A9BCA30D-2C0F-486E-83EF-BDB86412C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73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4.3 Farmacia populosa, resumen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19487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498A64-838A-4B05-8E5A-70822EA7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63" y="106800"/>
            <a:ext cx="620363" cy="92940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FC9975C-09EE-4C31-92AB-7C2339387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327854"/>
              </p:ext>
            </p:extLst>
          </p:nvPr>
        </p:nvGraphicFramePr>
        <p:xfrm>
          <a:off x="914399" y="2115093"/>
          <a:ext cx="7737231" cy="394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EB17E8B9-3DB3-4392-BB98-0EC98486B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19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4.3 Farmacia populosa, resumen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19487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498A64-838A-4B05-8E5A-70822EA7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63" y="106800"/>
            <a:ext cx="620363" cy="92940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BB70BFF-650A-4784-9901-848E7EF90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729547"/>
              </p:ext>
            </p:extLst>
          </p:nvPr>
        </p:nvGraphicFramePr>
        <p:xfrm>
          <a:off x="914399" y="2115093"/>
          <a:ext cx="7684477" cy="394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F96BCD27-2755-4BDA-98C1-64BA17DAE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98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4.3 Farmacia populosa, resumen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19487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498A64-838A-4B05-8E5A-70822EA7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63" y="106800"/>
            <a:ext cx="620363" cy="92940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436216E-8715-4D87-B5C8-C0FAA44F1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026359"/>
              </p:ext>
            </p:extLst>
          </p:nvPr>
        </p:nvGraphicFramePr>
        <p:xfrm>
          <a:off x="914400" y="2115093"/>
          <a:ext cx="7895492" cy="381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8C40E0F4-B6F3-4572-92A5-7B87AB7A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71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4. La farmacia según tipos de venta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4.3 Farmacia populosa, resumen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19487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46041D6-A433-45BD-A8DD-5611F6954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024724"/>
              </p:ext>
            </p:extLst>
          </p:nvPr>
        </p:nvGraphicFramePr>
        <p:xfrm>
          <a:off x="914397" y="2363725"/>
          <a:ext cx="8596666" cy="29950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917981">
                  <a:extLst>
                    <a:ext uri="{9D8B030D-6E8A-4147-A177-3AD203B41FA5}">
                      <a16:colId xmlns:a16="http://schemas.microsoft.com/office/drawing/2014/main" val="2506599876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2953049376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1427764916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2088545069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1813227322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2024535689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2868445508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3627243442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2402680946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109535919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2590794053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838179801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430077161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3726150268"/>
                    </a:ext>
                  </a:extLst>
                </a:gridCol>
              </a:tblGrid>
              <a:tr h="49918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AÑO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2006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2007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3789060"/>
                  </a:ext>
                </a:extLst>
              </a:tr>
              <a:tr h="49918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MARGEN BRUTO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26,32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26,58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26,88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27,02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27,36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26,58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27,21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27,50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28,33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29,21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29,56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29,71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30,24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0474199"/>
                  </a:ext>
                </a:extLst>
              </a:tr>
              <a:tr h="49918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MARGEN NETO A.I.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11,71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11,03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10,87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10,74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9,89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8,95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8,95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9,26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9,63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8,16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8,73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9,74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730969"/>
                  </a:ext>
                </a:extLst>
              </a:tr>
              <a:tr h="49918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COSTE LABORAL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7,54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8,33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9,91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8,30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8,11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8,43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8,76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9,12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9,88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8,77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9,13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10,45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3471244"/>
                  </a:ext>
                </a:extLst>
              </a:tr>
              <a:tr h="49918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INVERSIONES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3,02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3,29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3,27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3,02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3,75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2,91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2,25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3,77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4,13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4,39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4,44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4,38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2843318"/>
                  </a:ext>
                </a:extLst>
              </a:tr>
              <a:tr h="49918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MARGEN NETO D.I.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7,01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6,85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6,73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6,79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6,74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6,86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6,95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7,01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7,31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7,33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7,35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7,60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709196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78498A64-838A-4B05-8E5A-70822EA7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63" y="106800"/>
            <a:ext cx="620363" cy="929404"/>
          </a:xfrm>
          <a:prstGeom prst="rect">
            <a:avLst/>
          </a:prstGeom>
        </p:spPr>
      </p:pic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B684AB5D-A4C2-4312-B96E-9AF8F3C2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04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863286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5. Análisis y comparativas entre tipologías de farmacias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1161" y="2115093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5.1 Margen Bruto a. RD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282793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4F47D36-2EFF-481D-AF6C-EFBA6C800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239139"/>
              </p:ext>
            </p:extLst>
          </p:nvPr>
        </p:nvGraphicFramePr>
        <p:xfrm>
          <a:off x="807604" y="2741124"/>
          <a:ext cx="8475189" cy="3253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58FFF541-60D1-4643-A62A-E5E4959D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69" y="109987"/>
            <a:ext cx="620363" cy="929404"/>
          </a:xfrm>
          <a:prstGeom prst="rect">
            <a:avLst/>
          </a:prstGeom>
        </p:spPr>
      </p:pic>
      <p:pic>
        <p:nvPicPr>
          <p:cNvPr id="12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2F4719C0-193E-4905-AB73-787BA84A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91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5. Análisis y comparativas entre tipologías de farmacias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669" y="2115093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5.1 Margen Bruto a. RD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9335057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8AB99C9-F8BA-49DC-81B3-28BB5CB8E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90076"/>
              </p:ext>
            </p:extLst>
          </p:nvPr>
        </p:nvGraphicFramePr>
        <p:xfrm>
          <a:off x="927276" y="2884528"/>
          <a:ext cx="8075054" cy="251172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86858">
                  <a:extLst>
                    <a:ext uri="{9D8B030D-6E8A-4147-A177-3AD203B41FA5}">
                      <a16:colId xmlns:a16="http://schemas.microsoft.com/office/drawing/2014/main" val="1054107947"/>
                    </a:ext>
                  </a:extLst>
                </a:gridCol>
                <a:gridCol w="499092">
                  <a:extLst>
                    <a:ext uri="{9D8B030D-6E8A-4147-A177-3AD203B41FA5}">
                      <a16:colId xmlns:a16="http://schemas.microsoft.com/office/drawing/2014/main" val="4019397771"/>
                    </a:ext>
                  </a:extLst>
                </a:gridCol>
                <a:gridCol w="499092">
                  <a:extLst>
                    <a:ext uri="{9D8B030D-6E8A-4147-A177-3AD203B41FA5}">
                      <a16:colId xmlns:a16="http://schemas.microsoft.com/office/drawing/2014/main" val="1251463891"/>
                    </a:ext>
                  </a:extLst>
                </a:gridCol>
                <a:gridCol w="499092">
                  <a:extLst>
                    <a:ext uri="{9D8B030D-6E8A-4147-A177-3AD203B41FA5}">
                      <a16:colId xmlns:a16="http://schemas.microsoft.com/office/drawing/2014/main" val="3014146219"/>
                    </a:ext>
                  </a:extLst>
                </a:gridCol>
                <a:gridCol w="499092">
                  <a:extLst>
                    <a:ext uri="{9D8B030D-6E8A-4147-A177-3AD203B41FA5}">
                      <a16:colId xmlns:a16="http://schemas.microsoft.com/office/drawing/2014/main" val="1621447609"/>
                    </a:ext>
                  </a:extLst>
                </a:gridCol>
                <a:gridCol w="499092">
                  <a:extLst>
                    <a:ext uri="{9D8B030D-6E8A-4147-A177-3AD203B41FA5}">
                      <a16:colId xmlns:a16="http://schemas.microsoft.com/office/drawing/2014/main" val="1692016081"/>
                    </a:ext>
                  </a:extLst>
                </a:gridCol>
                <a:gridCol w="499092">
                  <a:extLst>
                    <a:ext uri="{9D8B030D-6E8A-4147-A177-3AD203B41FA5}">
                      <a16:colId xmlns:a16="http://schemas.microsoft.com/office/drawing/2014/main" val="1232888742"/>
                    </a:ext>
                  </a:extLst>
                </a:gridCol>
                <a:gridCol w="499092">
                  <a:extLst>
                    <a:ext uri="{9D8B030D-6E8A-4147-A177-3AD203B41FA5}">
                      <a16:colId xmlns:a16="http://schemas.microsoft.com/office/drawing/2014/main" val="3135537935"/>
                    </a:ext>
                  </a:extLst>
                </a:gridCol>
                <a:gridCol w="499092">
                  <a:extLst>
                    <a:ext uri="{9D8B030D-6E8A-4147-A177-3AD203B41FA5}">
                      <a16:colId xmlns:a16="http://schemas.microsoft.com/office/drawing/2014/main" val="2201796709"/>
                    </a:ext>
                  </a:extLst>
                </a:gridCol>
                <a:gridCol w="499092">
                  <a:extLst>
                    <a:ext uri="{9D8B030D-6E8A-4147-A177-3AD203B41FA5}">
                      <a16:colId xmlns:a16="http://schemas.microsoft.com/office/drawing/2014/main" val="3025222715"/>
                    </a:ext>
                  </a:extLst>
                </a:gridCol>
                <a:gridCol w="499092">
                  <a:extLst>
                    <a:ext uri="{9D8B030D-6E8A-4147-A177-3AD203B41FA5}">
                      <a16:colId xmlns:a16="http://schemas.microsoft.com/office/drawing/2014/main" val="3880857486"/>
                    </a:ext>
                  </a:extLst>
                </a:gridCol>
                <a:gridCol w="499092">
                  <a:extLst>
                    <a:ext uri="{9D8B030D-6E8A-4147-A177-3AD203B41FA5}">
                      <a16:colId xmlns:a16="http://schemas.microsoft.com/office/drawing/2014/main" val="2385576002"/>
                    </a:ext>
                  </a:extLst>
                </a:gridCol>
                <a:gridCol w="499092">
                  <a:extLst>
                    <a:ext uri="{9D8B030D-6E8A-4147-A177-3AD203B41FA5}">
                      <a16:colId xmlns:a16="http://schemas.microsoft.com/office/drawing/2014/main" val="16149856"/>
                    </a:ext>
                  </a:extLst>
                </a:gridCol>
                <a:gridCol w="499092">
                  <a:extLst>
                    <a:ext uri="{9D8B030D-6E8A-4147-A177-3AD203B41FA5}">
                      <a16:colId xmlns:a16="http://schemas.microsoft.com/office/drawing/2014/main" val="962364656"/>
                    </a:ext>
                  </a:extLst>
                </a:gridCol>
              </a:tblGrid>
              <a:tr h="62793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AÑO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2006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2009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4596247"/>
                  </a:ext>
                </a:extLst>
              </a:tr>
              <a:tr h="62793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TURISTICA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29,67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29,50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29,46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29,26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29,47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29,67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29,85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30,71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30,77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30,83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31,14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31,23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31,33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5434789"/>
                  </a:ext>
                </a:extLst>
              </a:tr>
              <a:tr h="62793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MEDIA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28,01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27,68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27,83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28,14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28,68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28,08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28,53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28,87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29,13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29,85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30,57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30,68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30,89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6441426"/>
                  </a:ext>
                </a:extLst>
              </a:tr>
              <a:tr h="62793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POPULOSA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26,32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26,58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26,88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27,02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27,36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26,58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27,21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27,50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28,33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29,21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29,56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29,71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30,24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0925586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607DACF-701E-4EFE-BC8A-CF6681329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9987"/>
            <a:ext cx="620363" cy="929404"/>
          </a:xfrm>
          <a:prstGeom prst="rect">
            <a:avLst/>
          </a:prstGeom>
        </p:spPr>
      </p:pic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E0D4D8F0-8C7C-4E7B-9717-6A70397F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7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5. Análisis y comparativas entre tipologías de farmacias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669" y="2115093"/>
            <a:ext cx="10752971" cy="4677084"/>
          </a:xfrm>
        </p:spPr>
        <p:txBody>
          <a:bodyPr/>
          <a:lstStyle/>
          <a:p>
            <a:r>
              <a:rPr lang="es-ES" sz="2400" dirty="0">
                <a:solidFill>
                  <a:schemeClr val="accent4"/>
                </a:solidFill>
              </a:rPr>
              <a:t>5.2 Margen neto </a:t>
            </a:r>
            <a:r>
              <a:rPr lang="es-ES" sz="2400" dirty="0" err="1">
                <a:solidFill>
                  <a:schemeClr val="accent4"/>
                </a:solidFill>
              </a:rPr>
              <a:t>a.i.</a:t>
            </a:r>
            <a:endParaRPr lang="es-ES" sz="12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9282794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A9F8F9A-93A3-4027-9A9B-B8104C693B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824411"/>
              </p:ext>
            </p:extLst>
          </p:nvPr>
        </p:nvGraphicFramePr>
        <p:xfrm>
          <a:off x="889717" y="2706627"/>
          <a:ext cx="8267161" cy="335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13BCF4C8-DF73-48D6-933F-87059DF6C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9987"/>
            <a:ext cx="620363" cy="929404"/>
          </a:xfrm>
          <a:prstGeom prst="rect">
            <a:avLst/>
          </a:prstGeom>
        </p:spPr>
      </p:pic>
      <p:pic>
        <p:nvPicPr>
          <p:cNvPr id="12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7F9FF3E4-F4A1-4070-82C3-0A66572D5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08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5. Análisis y comparativas entre tipologías de farmacias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669" y="2115093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5.2 Margen neto </a:t>
            </a:r>
            <a:r>
              <a:rPr lang="es-ES" sz="2200" dirty="0" err="1">
                <a:solidFill>
                  <a:schemeClr val="accent4"/>
                </a:solidFill>
              </a:rPr>
              <a:t>a.i.</a:t>
            </a:r>
            <a:endParaRPr lang="es-ES" sz="22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282794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BC75C34-0173-4AB3-95F2-F33C158AB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00264"/>
              </p:ext>
            </p:extLst>
          </p:nvPr>
        </p:nvGraphicFramePr>
        <p:xfrm>
          <a:off x="807605" y="2852914"/>
          <a:ext cx="8091699" cy="24789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90126">
                  <a:extLst>
                    <a:ext uri="{9D8B030D-6E8A-4147-A177-3AD203B41FA5}">
                      <a16:colId xmlns:a16="http://schemas.microsoft.com/office/drawing/2014/main" val="2330052024"/>
                    </a:ext>
                  </a:extLst>
                </a:gridCol>
                <a:gridCol w="500121">
                  <a:extLst>
                    <a:ext uri="{9D8B030D-6E8A-4147-A177-3AD203B41FA5}">
                      <a16:colId xmlns:a16="http://schemas.microsoft.com/office/drawing/2014/main" val="2562980708"/>
                    </a:ext>
                  </a:extLst>
                </a:gridCol>
                <a:gridCol w="500121">
                  <a:extLst>
                    <a:ext uri="{9D8B030D-6E8A-4147-A177-3AD203B41FA5}">
                      <a16:colId xmlns:a16="http://schemas.microsoft.com/office/drawing/2014/main" val="1762958182"/>
                    </a:ext>
                  </a:extLst>
                </a:gridCol>
                <a:gridCol w="500121">
                  <a:extLst>
                    <a:ext uri="{9D8B030D-6E8A-4147-A177-3AD203B41FA5}">
                      <a16:colId xmlns:a16="http://schemas.microsoft.com/office/drawing/2014/main" val="254806563"/>
                    </a:ext>
                  </a:extLst>
                </a:gridCol>
                <a:gridCol w="500121">
                  <a:extLst>
                    <a:ext uri="{9D8B030D-6E8A-4147-A177-3AD203B41FA5}">
                      <a16:colId xmlns:a16="http://schemas.microsoft.com/office/drawing/2014/main" val="2080430654"/>
                    </a:ext>
                  </a:extLst>
                </a:gridCol>
                <a:gridCol w="500121">
                  <a:extLst>
                    <a:ext uri="{9D8B030D-6E8A-4147-A177-3AD203B41FA5}">
                      <a16:colId xmlns:a16="http://schemas.microsoft.com/office/drawing/2014/main" val="1617572371"/>
                    </a:ext>
                  </a:extLst>
                </a:gridCol>
                <a:gridCol w="500121">
                  <a:extLst>
                    <a:ext uri="{9D8B030D-6E8A-4147-A177-3AD203B41FA5}">
                      <a16:colId xmlns:a16="http://schemas.microsoft.com/office/drawing/2014/main" val="3338493099"/>
                    </a:ext>
                  </a:extLst>
                </a:gridCol>
                <a:gridCol w="500121">
                  <a:extLst>
                    <a:ext uri="{9D8B030D-6E8A-4147-A177-3AD203B41FA5}">
                      <a16:colId xmlns:a16="http://schemas.microsoft.com/office/drawing/2014/main" val="178630578"/>
                    </a:ext>
                  </a:extLst>
                </a:gridCol>
                <a:gridCol w="500121">
                  <a:extLst>
                    <a:ext uri="{9D8B030D-6E8A-4147-A177-3AD203B41FA5}">
                      <a16:colId xmlns:a16="http://schemas.microsoft.com/office/drawing/2014/main" val="2198564195"/>
                    </a:ext>
                  </a:extLst>
                </a:gridCol>
                <a:gridCol w="500121">
                  <a:extLst>
                    <a:ext uri="{9D8B030D-6E8A-4147-A177-3AD203B41FA5}">
                      <a16:colId xmlns:a16="http://schemas.microsoft.com/office/drawing/2014/main" val="3717366427"/>
                    </a:ext>
                  </a:extLst>
                </a:gridCol>
                <a:gridCol w="500121">
                  <a:extLst>
                    <a:ext uri="{9D8B030D-6E8A-4147-A177-3AD203B41FA5}">
                      <a16:colId xmlns:a16="http://schemas.microsoft.com/office/drawing/2014/main" val="2102480797"/>
                    </a:ext>
                  </a:extLst>
                </a:gridCol>
                <a:gridCol w="500121">
                  <a:extLst>
                    <a:ext uri="{9D8B030D-6E8A-4147-A177-3AD203B41FA5}">
                      <a16:colId xmlns:a16="http://schemas.microsoft.com/office/drawing/2014/main" val="2469545186"/>
                    </a:ext>
                  </a:extLst>
                </a:gridCol>
                <a:gridCol w="500121">
                  <a:extLst>
                    <a:ext uri="{9D8B030D-6E8A-4147-A177-3AD203B41FA5}">
                      <a16:colId xmlns:a16="http://schemas.microsoft.com/office/drawing/2014/main" val="1929830547"/>
                    </a:ext>
                  </a:extLst>
                </a:gridCol>
                <a:gridCol w="500121">
                  <a:extLst>
                    <a:ext uri="{9D8B030D-6E8A-4147-A177-3AD203B41FA5}">
                      <a16:colId xmlns:a16="http://schemas.microsoft.com/office/drawing/2014/main" val="3488888889"/>
                    </a:ext>
                  </a:extLst>
                </a:gridCol>
              </a:tblGrid>
              <a:tr h="619735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AÑO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2007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2011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3174721"/>
                  </a:ext>
                </a:extLst>
              </a:tr>
              <a:tr h="619735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TURISTICA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10,50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7,50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9,66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9,78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9,27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8,95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7,27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9,87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10,02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9,92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11,34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2155890"/>
                  </a:ext>
                </a:extLst>
              </a:tr>
              <a:tr h="619735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MEDIA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11,31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10,13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10,28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10,31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9,55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8,75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8,77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9,69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9,87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9,75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9,95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10,03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6048753"/>
                  </a:ext>
                </a:extLst>
              </a:tr>
              <a:tr h="619735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POPULOSA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11,71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11,03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10,87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10,74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9,89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8,95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8,95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9,26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9,63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8,16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8,73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9,74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6533866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A239F349-7A52-44F6-A034-B2DC42EFC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6701"/>
            <a:ext cx="620363" cy="929404"/>
          </a:xfrm>
          <a:prstGeom prst="rect">
            <a:avLst/>
          </a:prstGeom>
        </p:spPr>
      </p:pic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6E01FA44-1C04-428F-99CE-389E78E18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07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5. Análisis y comparativas entre tipologías de farmacias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669" y="2115093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5.3 Costes laborales		</a:t>
            </a:r>
            <a:r>
              <a:rPr lang="es-ES" sz="1200" dirty="0"/>
              <a:t>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82794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6CE4D3D-ED45-4A5B-9A9D-D493C59379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688228"/>
              </p:ext>
            </p:extLst>
          </p:nvPr>
        </p:nvGraphicFramePr>
        <p:xfrm>
          <a:off x="976647" y="2706626"/>
          <a:ext cx="7665077" cy="333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41B1221C-17B5-42CF-9B5D-C3ABEFC91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6701"/>
            <a:ext cx="620363" cy="929404"/>
          </a:xfrm>
          <a:prstGeom prst="rect">
            <a:avLst/>
          </a:prstGeom>
        </p:spPr>
      </p:pic>
      <p:pic>
        <p:nvPicPr>
          <p:cNvPr id="10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25244E82-44AE-4836-B64E-F934E310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61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5. Análisis y comparativas entre tipologías de farmacias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669" y="2115093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5.3 Costes laborales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282794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E1BF2AC-FE8D-49DC-8E9B-9AFD4E5C9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27852"/>
              </p:ext>
            </p:extLst>
          </p:nvPr>
        </p:nvGraphicFramePr>
        <p:xfrm>
          <a:off x="807605" y="2804208"/>
          <a:ext cx="7950032" cy="251172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62287">
                  <a:extLst>
                    <a:ext uri="{9D8B030D-6E8A-4147-A177-3AD203B41FA5}">
                      <a16:colId xmlns:a16="http://schemas.microsoft.com/office/drawing/2014/main" val="2910097132"/>
                    </a:ext>
                  </a:extLst>
                </a:gridCol>
                <a:gridCol w="491365">
                  <a:extLst>
                    <a:ext uri="{9D8B030D-6E8A-4147-A177-3AD203B41FA5}">
                      <a16:colId xmlns:a16="http://schemas.microsoft.com/office/drawing/2014/main" val="3128616630"/>
                    </a:ext>
                  </a:extLst>
                </a:gridCol>
                <a:gridCol w="491365">
                  <a:extLst>
                    <a:ext uri="{9D8B030D-6E8A-4147-A177-3AD203B41FA5}">
                      <a16:colId xmlns:a16="http://schemas.microsoft.com/office/drawing/2014/main" val="301201030"/>
                    </a:ext>
                  </a:extLst>
                </a:gridCol>
                <a:gridCol w="491365">
                  <a:extLst>
                    <a:ext uri="{9D8B030D-6E8A-4147-A177-3AD203B41FA5}">
                      <a16:colId xmlns:a16="http://schemas.microsoft.com/office/drawing/2014/main" val="3224837507"/>
                    </a:ext>
                  </a:extLst>
                </a:gridCol>
                <a:gridCol w="491365">
                  <a:extLst>
                    <a:ext uri="{9D8B030D-6E8A-4147-A177-3AD203B41FA5}">
                      <a16:colId xmlns:a16="http://schemas.microsoft.com/office/drawing/2014/main" val="3148901360"/>
                    </a:ext>
                  </a:extLst>
                </a:gridCol>
                <a:gridCol w="491365">
                  <a:extLst>
                    <a:ext uri="{9D8B030D-6E8A-4147-A177-3AD203B41FA5}">
                      <a16:colId xmlns:a16="http://schemas.microsoft.com/office/drawing/2014/main" val="3241579108"/>
                    </a:ext>
                  </a:extLst>
                </a:gridCol>
                <a:gridCol w="491365">
                  <a:extLst>
                    <a:ext uri="{9D8B030D-6E8A-4147-A177-3AD203B41FA5}">
                      <a16:colId xmlns:a16="http://schemas.microsoft.com/office/drawing/2014/main" val="251495401"/>
                    </a:ext>
                  </a:extLst>
                </a:gridCol>
                <a:gridCol w="491365">
                  <a:extLst>
                    <a:ext uri="{9D8B030D-6E8A-4147-A177-3AD203B41FA5}">
                      <a16:colId xmlns:a16="http://schemas.microsoft.com/office/drawing/2014/main" val="247752712"/>
                    </a:ext>
                  </a:extLst>
                </a:gridCol>
                <a:gridCol w="491365">
                  <a:extLst>
                    <a:ext uri="{9D8B030D-6E8A-4147-A177-3AD203B41FA5}">
                      <a16:colId xmlns:a16="http://schemas.microsoft.com/office/drawing/2014/main" val="442453677"/>
                    </a:ext>
                  </a:extLst>
                </a:gridCol>
                <a:gridCol w="491365">
                  <a:extLst>
                    <a:ext uri="{9D8B030D-6E8A-4147-A177-3AD203B41FA5}">
                      <a16:colId xmlns:a16="http://schemas.microsoft.com/office/drawing/2014/main" val="1119973514"/>
                    </a:ext>
                  </a:extLst>
                </a:gridCol>
                <a:gridCol w="491365">
                  <a:extLst>
                    <a:ext uri="{9D8B030D-6E8A-4147-A177-3AD203B41FA5}">
                      <a16:colId xmlns:a16="http://schemas.microsoft.com/office/drawing/2014/main" val="3414565527"/>
                    </a:ext>
                  </a:extLst>
                </a:gridCol>
                <a:gridCol w="491365">
                  <a:extLst>
                    <a:ext uri="{9D8B030D-6E8A-4147-A177-3AD203B41FA5}">
                      <a16:colId xmlns:a16="http://schemas.microsoft.com/office/drawing/2014/main" val="1280162874"/>
                    </a:ext>
                  </a:extLst>
                </a:gridCol>
                <a:gridCol w="491365">
                  <a:extLst>
                    <a:ext uri="{9D8B030D-6E8A-4147-A177-3AD203B41FA5}">
                      <a16:colId xmlns:a16="http://schemas.microsoft.com/office/drawing/2014/main" val="3033998829"/>
                    </a:ext>
                  </a:extLst>
                </a:gridCol>
                <a:gridCol w="491365">
                  <a:extLst>
                    <a:ext uri="{9D8B030D-6E8A-4147-A177-3AD203B41FA5}">
                      <a16:colId xmlns:a16="http://schemas.microsoft.com/office/drawing/2014/main" val="1891779681"/>
                    </a:ext>
                  </a:extLst>
                </a:gridCol>
              </a:tblGrid>
              <a:tr h="62793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AÑO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2009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2018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3975132"/>
                  </a:ext>
                </a:extLst>
              </a:tr>
              <a:tr h="62793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TURISTICA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10,08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12,97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8,28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11,96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10,79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11,90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11,85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11,78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11,81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11,73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11,66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11,85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11,93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2517376"/>
                  </a:ext>
                </a:extLst>
              </a:tr>
              <a:tr h="62793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MEDIA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9,09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9,68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9,70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10,10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10,03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10,94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11,28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10,92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10,96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10,57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10,30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11,09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4176869"/>
                  </a:ext>
                </a:extLst>
              </a:tr>
              <a:tr h="62793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POPULOSA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7,54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8,33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9,91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8,30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8,11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8,43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9,14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8,76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9,12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9,88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8,77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9,13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10,45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0912646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4752DDB7-9045-4B68-81C6-1D19FBA99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6701"/>
            <a:ext cx="620363" cy="929404"/>
          </a:xfrm>
          <a:prstGeom prst="rect">
            <a:avLst/>
          </a:prstGeom>
        </p:spPr>
      </p:pic>
      <p:pic>
        <p:nvPicPr>
          <p:cNvPr id="9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B07E31DE-DC31-41DF-8E41-B5DB3228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6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A6CC6-AE6F-442C-A996-8B2DBE14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2530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1. Introducción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</a:rPr>
            </a:br>
            <a:endParaRPr lang="ca-ES" sz="2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656DFA-C098-4744-BD4D-C467557D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2130"/>
            <a:ext cx="8891669" cy="4986269"/>
          </a:xfrm>
        </p:spPr>
        <p:txBody>
          <a:bodyPr>
            <a:normAutofit/>
          </a:bodyPr>
          <a:lstStyle/>
          <a:p>
            <a:r>
              <a:rPr lang="es-ES" sz="2200" dirty="0">
                <a:solidFill>
                  <a:schemeClr val="accent4"/>
                </a:solidFill>
              </a:rPr>
              <a:t>1.1 Metodología</a:t>
            </a:r>
            <a:endParaRPr lang="es-ES" sz="2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s-ES" dirty="0"/>
              <a:t>Los principales pasos seguidos en la elaboración del presente estudio han sido los siguientes: </a:t>
            </a:r>
            <a:endParaRPr lang="ca-ES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/>
              <a:t>Análisis previo de variables.</a:t>
            </a:r>
            <a:endParaRPr lang="ca-E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dirty="0"/>
              <a:t>Estudio de novedades para nuevos capítulos. </a:t>
            </a:r>
            <a:endParaRPr lang="ca-ES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" dirty="0"/>
              <a:t>Tabulación de variables.</a:t>
            </a:r>
            <a:endParaRPr lang="ca-ES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" dirty="0"/>
              <a:t>Selección de variables interrelacionarles.</a:t>
            </a:r>
            <a:endParaRPr lang="ca-ES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" dirty="0"/>
              <a:t>Estudio y confección de tablas y gráficos.</a:t>
            </a:r>
            <a:endParaRPr lang="ca-ES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" dirty="0"/>
              <a:t>Verificación de capítulos de colaboraciones</a:t>
            </a:r>
            <a:endParaRPr lang="ca-ES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" dirty="0"/>
              <a:t>Análisis de posibles interpretaciones.</a:t>
            </a:r>
            <a:endParaRPr lang="ca-ES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" dirty="0"/>
              <a:t>Redacción y presentación de conclusiones.</a:t>
            </a:r>
            <a:endParaRPr lang="ca-ES" dirty="0"/>
          </a:p>
          <a:p>
            <a:endParaRPr lang="ca-ES" sz="240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2EC490-B9FA-4722-B395-D7CFD2F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4002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1E130C-E7BF-4D52-9A94-5E6858CA5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102335"/>
            <a:ext cx="620363" cy="929404"/>
          </a:xfrm>
          <a:prstGeom prst="rect">
            <a:avLst/>
          </a:prstGeom>
        </p:spPr>
      </p:pic>
      <p:pic>
        <p:nvPicPr>
          <p:cNvPr id="9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CB04CEA7-1112-4EE1-9BBB-74359B1ED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66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5. Análisis y comparativas entre tipologías de farmacias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669" y="2115093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Resumen 2018		</a:t>
            </a:r>
            <a:r>
              <a:rPr lang="es-ES" sz="1200" dirty="0">
                <a:solidFill>
                  <a:schemeClr val="accent4"/>
                </a:solidFill>
              </a:rPr>
              <a:t>	</a:t>
            </a:r>
            <a:r>
              <a:rPr lang="es-ES" sz="1200" dirty="0"/>
              <a:t>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282794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970094C-E926-4398-8CD2-43A338E69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71058"/>
              </p:ext>
            </p:extLst>
          </p:nvPr>
        </p:nvGraphicFramePr>
        <p:xfrm>
          <a:off x="1071802" y="2953447"/>
          <a:ext cx="7327919" cy="255421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186230">
                  <a:extLst>
                    <a:ext uri="{9D8B030D-6E8A-4147-A177-3AD203B41FA5}">
                      <a16:colId xmlns:a16="http://schemas.microsoft.com/office/drawing/2014/main" val="2939902047"/>
                    </a:ext>
                  </a:extLst>
                </a:gridCol>
                <a:gridCol w="1214572">
                  <a:extLst>
                    <a:ext uri="{9D8B030D-6E8A-4147-A177-3AD203B41FA5}">
                      <a16:colId xmlns:a16="http://schemas.microsoft.com/office/drawing/2014/main" val="1038604249"/>
                    </a:ext>
                  </a:extLst>
                </a:gridCol>
                <a:gridCol w="1214572">
                  <a:extLst>
                    <a:ext uri="{9D8B030D-6E8A-4147-A177-3AD203B41FA5}">
                      <a16:colId xmlns:a16="http://schemas.microsoft.com/office/drawing/2014/main" val="1365758280"/>
                    </a:ext>
                  </a:extLst>
                </a:gridCol>
                <a:gridCol w="1497973">
                  <a:extLst>
                    <a:ext uri="{9D8B030D-6E8A-4147-A177-3AD203B41FA5}">
                      <a16:colId xmlns:a16="http://schemas.microsoft.com/office/drawing/2014/main" val="3804383866"/>
                    </a:ext>
                  </a:extLst>
                </a:gridCol>
                <a:gridCol w="1214572">
                  <a:extLst>
                    <a:ext uri="{9D8B030D-6E8A-4147-A177-3AD203B41FA5}">
                      <a16:colId xmlns:a16="http://schemas.microsoft.com/office/drawing/2014/main" val="3504936743"/>
                    </a:ext>
                  </a:extLst>
                </a:gridCol>
              </a:tblGrid>
              <a:tr h="656798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2018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 dirty="0">
                          <a:effectLst/>
                        </a:rPr>
                        <a:t>M.BRUTO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M.N. a.i.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C. LABORAL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u="none" strike="noStrike">
                          <a:effectLst/>
                        </a:rPr>
                        <a:t>INVERS.C.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2887688"/>
                  </a:ext>
                </a:extLst>
              </a:tr>
              <a:tr h="632473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TURISTICA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31,33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11,34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11,93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4,75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8702932"/>
                  </a:ext>
                </a:extLst>
              </a:tr>
              <a:tr h="632473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MEDIA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30,89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10,03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11,09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4,63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154675"/>
                  </a:ext>
                </a:extLst>
              </a:tr>
              <a:tr h="632473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POPULOSA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30,24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9,74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>
                          <a:effectLst/>
                        </a:rPr>
                        <a:t>10,45</a:t>
                      </a:r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400" u="none" strike="noStrike" dirty="0">
                          <a:effectLst/>
                        </a:rPr>
                        <a:t>4,38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2530612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9CD7B8D0-1CA8-418F-B147-AC764F77E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6701"/>
            <a:ext cx="620363" cy="929404"/>
          </a:xfrm>
          <a:prstGeom prst="rect">
            <a:avLst/>
          </a:prstGeom>
        </p:spPr>
      </p:pic>
      <p:pic>
        <p:nvPicPr>
          <p:cNvPr id="9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8DBA6B71-168C-44E4-A5A5-93DF9E8C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5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4293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6. FARMACIA TIPO ESPAÑOLA Y COMPARATIVAS PROVINCIAS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669" y="2115093"/>
            <a:ext cx="10752971" cy="4677084"/>
          </a:xfrm>
        </p:spPr>
        <p:txBody>
          <a:bodyPr/>
          <a:lstStyle/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282794" y="647632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6B67293-72D3-46B4-BEB6-7ACA2CB6A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505830"/>
              </p:ext>
            </p:extLst>
          </p:nvPr>
        </p:nvGraphicFramePr>
        <p:xfrm>
          <a:off x="832360" y="2136231"/>
          <a:ext cx="8247243" cy="342744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21291">
                  <a:extLst>
                    <a:ext uri="{9D8B030D-6E8A-4147-A177-3AD203B41FA5}">
                      <a16:colId xmlns:a16="http://schemas.microsoft.com/office/drawing/2014/main" val="1330885522"/>
                    </a:ext>
                  </a:extLst>
                </a:gridCol>
                <a:gridCol w="890744">
                  <a:extLst>
                    <a:ext uri="{9D8B030D-6E8A-4147-A177-3AD203B41FA5}">
                      <a16:colId xmlns:a16="http://schemas.microsoft.com/office/drawing/2014/main" val="2189749385"/>
                    </a:ext>
                  </a:extLst>
                </a:gridCol>
                <a:gridCol w="890744">
                  <a:extLst>
                    <a:ext uri="{9D8B030D-6E8A-4147-A177-3AD203B41FA5}">
                      <a16:colId xmlns:a16="http://schemas.microsoft.com/office/drawing/2014/main" val="869580872"/>
                    </a:ext>
                  </a:extLst>
                </a:gridCol>
                <a:gridCol w="890744">
                  <a:extLst>
                    <a:ext uri="{9D8B030D-6E8A-4147-A177-3AD203B41FA5}">
                      <a16:colId xmlns:a16="http://schemas.microsoft.com/office/drawing/2014/main" val="1086825033"/>
                    </a:ext>
                  </a:extLst>
                </a:gridCol>
                <a:gridCol w="890744">
                  <a:extLst>
                    <a:ext uri="{9D8B030D-6E8A-4147-A177-3AD203B41FA5}">
                      <a16:colId xmlns:a16="http://schemas.microsoft.com/office/drawing/2014/main" val="338803754"/>
                    </a:ext>
                  </a:extLst>
                </a:gridCol>
                <a:gridCol w="890744">
                  <a:extLst>
                    <a:ext uri="{9D8B030D-6E8A-4147-A177-3AD203B41FA5}">
                      <a16:colId xmlns:a16="http://schemas.microsoft.com/office/drawing/2014/main" val="937731758"/>
                    </a:ext>
                  </a:extLst>
                </a:gridCol>
                <a:gridCol w="890744">
                  <a:extLst>
                    <a:ext uri="{9D8B030D-6E8A-4147-A177-3AD203B41FA5}">
                      <a16:colId xmlns:a16="http://schemas.microsoft.com/office/drawing/2014/main" val="1254611286"/>
                    </a:ext>
                  </a:extLst>
                </a:gridCol>
                <a:gridCol w="890744">
                  <a:extLst>
                    <a:ext uri="{9D8B030D-6E8A-4147-A177-3AD203B41FA5}">
                      <a16:colId xmlns:a16="http://schemas.microsoft.com/office/drawing/2014/main" val="1322944301"/>
                    </a:ext>
                  </a:extLst>
                </a:gridCol>
                <a:gridCol w="890744">
                  <a:extLst>
                    <a:ext uri="{9D8B030D-6E8A-4147-A177-3AD203B41FA5}">
                      <a16:colId xmlns:a16="http://schemas.microsoft.com/office/drawing/2014/main" val="511204720"/>
                    </a:ext>
                  </a:extLst>
                </a:gridCol>
              </a:tblGrid>
              <a:tr h="31158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FARMACIA "TIPO" ESPAÑOLA - COMPARATIVAS PROVINCIALES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46736"/>
                  </a:ext>
                </a:extLst>
              </a:tr>
              <a:tr h="311586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 dirty="0">
                          <a:effectLst/>
                        </a:rPr>
                        <a:t>2018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 dirty="0">
                          <a:effectLst/>
                        </a:rPr>
                        <a:t>ESPAÑA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ZARAGOZA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BARCELONA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MADRID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VALENCIA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 dirty="0">
                          <a:effectLst/>
                        </a:rPr>
                        <a:t>SEVILLA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BURGOS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BALEARES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9033915"/>
                  </a:ext>
                </a:extLst>
              </a:tr>
              <a:tr h="3115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FACTURACION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850.000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850.000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850.000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850.000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850.000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850.000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850.000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850.000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5147439"/>
                  </a:ext>
                </a:extLst>
              </a:tr>
              <a:tr h="3115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MARGEN BRUTO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257.040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257.295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260.780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259.590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259.590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257.210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255.255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261.035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9614395"/>
                  </a:ext>
                </a:extLst>
              </a:tr>
              <a:tr h="3115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 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30,24%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30,27%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30,68%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30,54%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30,56%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30,26%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30,03%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30,71%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4319591"/>
                  </a:ext>
                </a:extLst>
              </a:tr>
              <a:tr h="3115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m.n (a.i)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89.080,00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90.805,50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94.010,00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93.840,00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93.925,00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910.610,00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88.655,00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94.180,00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752648"/>
                  </a:ext>
                </a:extLst>
              </a:tr>
              <a:tr h="3115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% m.n (a.i)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10,48%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10,68%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11,06%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11,04%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11,05%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10,66%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10,43%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11,08%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9118288"/>
                  </a:ext>
                </a:extLst>
              </a:tr>
              <a:tr h="3115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IRPF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27.196,12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27.768,32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28.908,08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28.799,5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28.844,37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27.699,48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26.299,00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29.035,69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7204610"/>
                  </a:ext>
                </a:extLst>
              </a:tr>
              <a:tr h="3115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tipo medio irpf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30,53%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30,58%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30,75%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30,69%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30,71%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30,57%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30,29%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30,83%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9373127"/>
                  </a:ext>
                </a:extLst>
              </a:tr>
              <a:tr h="3115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m.n (d.i)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61.883,88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63.037,18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65.101,93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65.040,50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65.080,63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62.910,52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62.356,17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65.144,31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1873142"/>
                  </a:ext>
                </a:extLst>
              </a:tr>
              <a:tr h="31158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% </a:t>
                      </a:r>
                      <a:r>
                        <a:rPr lang="ca-ES" sz="1100" u="none" strike="noStrike" dirty="0" err="1">
                          <a:effectLst/>
                        </a:rPr>
                        <a:t>m.n</a:t>
                      </a:r>
                      <a:r>
                        <a:rPr lang="ca-ES" sz="1100" u="none" strike="noStrike" dirty="0">
                          <a:effectLst/>
                        </a:rPr>
                        <a:t> (</a:t>
                      </a:r>
                      <a:r>
                        <a:rPr lang="ca-ES" sz="1100" u="none" strike="noStrike" dirty="0" err="1">
                          <a:effectLst/>
                        </a:rPr>
                        <a:t>d.i</a:t>
                      </a:r>
                      <a:r>
                        <a:rPr lang="ca-ES" sz="1100" u="none" strike="noStrike" dirty="0">
                          <a:effectLst/>
                        </a:rPr>
                        <a:t>)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6,68%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7,02%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7,53%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7,42%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7,43%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7,28%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6,96%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7,69%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5760087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84EE649-7CB3-4272-BC0F-83C6B91A3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6701"/>
            <a:ext cx="620363" cy="929404"/>
          </a:xfrm>
          <a:prstGeom prst="rect">
            <a:avLst/>
          </a:prstGeom>
        </p:spPr>
      </p:pic>
      <p:pic>
        <p:nvPicPr>
          <p:cNvPr id="10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C33414DE-FA73-4BCB-9924-7C0AC375D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20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669" y="721496"/>
            <a:ext cx="8596668" cy="1079982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7. Radiografía fiscal Farmacia Rural VS Farmacia “Tipo” española 2018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669" y="2115093"/>
            <a:ext cx="10752971" cy="4677084"/>
          </a:xfrm>
        </p:spPr>
        <p:txBody>
          <a:bodyPr/>
          <a:lstStyle/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9203337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E484FBE-B3D2-4B4E-B5C4-0ACBB77AD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411388"/>
              </p:ext>
            </p:extLst>
          </p:nvPr>
        </p:nvGraphicFramePr>
        <p:xfrm>
          <a:off x="1520456" y="1815798"/>
          <a:ext cx="6670506" cy="46770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27554">
                  <a:extLst>
                    <a:ext uri="{9D8B030D-6E8A-4147-A177-3AD203B41FA5}">
                      <a16:colId xmlns:a16="http://schemas.microsoft.com/office/drawing/2014/main" val="465718812"/>
                    </a:ext>
                  </a:extLst>
                </a:gridCol>
                <a:gridCol w="860738">
                  <a:extLst>
                    <a:ext uri="{9D8B030D-6E8A-4147-A177-3AD203B41FA5}">
                      <a16:colId xmlns:a16="http://schemas.microsoft.com/office/drawing/2014/main" val="315255168"/>
                    </a:ext>
                  </a:extLst>
                </a:gridCol>
                <a:gridCol w="860738">
                  <a:extLst>
                    <a:ext uri="{9D8B030D-6E8A-4147-A177-3AD203B41FA5}">
                      <a16:colId xmlns:a16="http://schemas.microsoft.com/office/drawing/2014/main" val="2363188590"/>
                    </a:ext>
                  </a:extLst>
                </a:gridCol>
                <a:gridCol w="860738">
                  <a:extLst>
                    <a:ext uri="{9D8B030D-6E8A-4147-A177-3AD203B41FA5}">
                      <a16:colId xmlns:a16="http://schemas.microsoft.com/office/drawing/2014/main" val="3834657771"/>
                    </a:ext>
                  </a:extLst>
                </a:gridCol>
                <a:gridCol w="860738">
                  <a:extLst>
                    <a:ext uri="{9D8B030D-6E8A-4147-A177-3AD203B41FA5}">
                      <a16:colId xmlns:a16="http://schemas.microsoft.com/office/drawing/2014/main" val="245331578"/>
                    </a:ext>
                  </a:extLst>
                </a:gridCol>
              </a:tblGrid>
              <a:tr h="317121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u="none" strike="noStrike" dirty="0">
                          <a:effectLst/>
                        </a:rPr>
                        <a:t> </a:t>
                      </a:r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a-ES" sz="1000" u="none" strike="noStrike" dirty="0">
                          <a:effectLst/>
                        </a:rPr>
                        <a:t>FARMACIA RURAL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a-ES" sz="1000" u="none" strike="noStrike" dirty="0">
                          <a:effectLst/>
                        </a:rPr>
                        <a:t>FARMACIA TIPO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694261"/>
                  </a:ext>
                </a:extLst>
              </a:tr>
              <a:tr h="158561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u="none" strike="noStrike">
                          <a:effectLst/>
                        </a:rPr>
                        <a:t> 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800" u="none" strike="noStrike">
                          <a:effectLst/>
                        </a:rPr>
                        <a:t>euros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800" u="none" strike="noStrike">
                          <a:effectLst/>
                        </a:rPr>
                        <a:t>%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800" u="none" strike="noStrike">
                          <a:effectLst/>
                        </a:rPr>
                        <a:t>euros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800" u="none" strike="noStrike" dirty="0">
                          <a:effectLst/>
                        </a:rPr>
                        <a:t>%</a:t>
                      </a:r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ctr"/>
                </a:tc>
                <a:extLst>
                  <a:ext uri="{0D108BD9-81ED-4DB2-BD59-A6C34878D82A}">
                    <a16:rowId xmlns:a16="http://schemas.microsoft.com/office/drawing/2014/main" val="1188271279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 dirty="0">
                          <a:effectLst/>
                        </a:rPr>
                        <a:t>VENTA LIBRE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32.873,82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14,37%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326.910,00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38,46%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527259284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 dirty="0">
                          <a:effectLst/>
                        </a:rPr>
                        <a:t>VENTA SOE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195.848,33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85,63%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523.090,00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61,54%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090513002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 dirty="0">
                          <a:effectLst/>
                        </a:rPr>
                        <a:t>FACTURACION NETA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228.722,15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100,00%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850.000,00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100,00%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178213521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 dirty="0">
                          <a:effectLst/>
                        </a:rPr>
                        <a:t> 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 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 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 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 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282088375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 dirty="0">
                          <a:effectLst/>
                        </a:rPr>
                        <a:t>CONSUMO MERCADERIAS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-164.837,24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-72,07%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-592.959,67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-69,76%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615146573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 dirty="0" err="1">
                          <a:effectLst/>
                        </a:rPr>
                        <a:t>Margen</a:t>
                      </a:r>
                      <a:r>
                        <a:rPr lang="ca-ES" sz="1050" u="none" strike="noStrike" dirty="0">
                          <a:effectLst/>
                        </a:rPr>
                        <a:t> </a:t>
                      </a:r>
                      <a:r>
                        <a:rPr lang="ca-ES" sz="1050" u="none" strike="noStrike" dirty="0" err="1">
                          <a:effectLst/>
                        </a:rPr>
                        <a:t>bruto</a:t>
                      </a:r>
                      <a:r>
                        <a:rPr lang="ca-ES" sz="1050" u="none" strike="noStrike" dirty="0">
                          <a:effectLst/>
                        </a:rPr>
                        <a:t> (d. RD.)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63.884,91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27,93%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257.040,33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30,24%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265949119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 dirty="0">
                          <a:effectLst/>
                        </a:rPr>
                        <a:t> 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 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 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 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 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558154714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 dirty="0">
                          <a:effectLst/>
                        </a:rPr>
                        <a:t>SUELDOS Y SALARIOS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-12.989,12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-5,68%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-80.665,00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-9,49%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205055523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 dirty="0">
                          <a:effectLst/>
                        </a:rPr>
                        <a:t>ARRENDAMIENTOS Y CANONES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-3.013,81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-1,32%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-8.245,00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-0,97%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572598275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 dirty="0">
                          <a:effectLst/>
                        </a:rPr>
                        <a:t>REPARACION Y CONSERVACION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-1.907,04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-0,83%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-5.865,00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-0,69%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023720415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>
                          <a:effectLst/>
                        </a:rPr>
                        <a:t>SERVICIOS PROFESIONALES INDEPENDIENTES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-6.943,58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-3,04%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-12.495,00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-1,47%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289549928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>
                          <a:effectLst/>
                        </a:rPr>
                        <a:t>OTROS SERVICIOS EXTERIORES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-2.573,11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-1,12%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-5.015,00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-0,59%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878802358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>
                          <a:effectLst/>
                        </a:rPr>
                        <a:t>TRIBUTOS FISCALMENTE DEDUCIBLES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-1.013,77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-0,44%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-1.360,00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-0,16%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789201353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>
                          <a:effectLst/>
                        </a:rPr>
                        <a:t>OTROS GASTOS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-677,58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-0,30%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-7.055,00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-0,83%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517428998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>
                          <a:effectLst/>
                        </a:rPr>
                        <a:t>INTERESES BANCARIOS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-2.343,76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-1,02%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-8.245,00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-0,97%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243569379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>
                          <a:effectLst/>
                        </a:rPr>
                        <a:t>DOTACION AMORT. INM. MATERIAL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-5.373,28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-2,35%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-39.015,00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-4,59%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746184658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>
                          <a:effectLst/>
                        </a:rPr>
                        <a:t> 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 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 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 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 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89043573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>
                          <a:effectLst/>
                        </a:rPr>
                        <a:t>Margen neto (a.i)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27.049,86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11,83%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89.080,00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10,48%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505231358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>
                          <a:effectLst/>
                        </a:rPr>
                        <a:t>Tributacioón IRPF sobre ventas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-4.712,09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-2,06%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-27.196,12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-3,20%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955808078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>
                          <a:effectLst/>
                        </a:rPr>
                        <a:t>Tributacion IRPF sobre beneficio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 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-17,42%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 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-30,53%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770487669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 dirty="0" err="1">
                          <a:effectLst/>
                        </a:rPr>
                        <a:t>Maregn</a:t>
                      </a:r>
                      <a:r>
                        <a:rPr lang="ca-ES" sz="1050" u="none" strike="noStrike" dirty="0">
                          <a:effectLst/>
                        </a:rPr>
                        <a:t> </a:t>
                      </a:r>
                      <a:r>
                        <a:rPr lang="ca-ES" sz="1050" u="none" strike="noStrike" dirty="0" err="1">
                          <a:effectLst/>
                        </a:rPr>
                        <a:t>neto</a:t>
                      </a:r>
                      <a:r>
                        <a:rPr lang="ca-ES" sz="1050" u="none" strike="noStrike" dirty="0">
                          <a:effectLst/>
                        </a:rPr>
                        <a:t> (</a:t>
                      </a:r>
                      <a:r>
                        <a:rPr lang="ca-ES" sz="1050" u="none" strike="noStrike" dirty="0" err="1">
                          <a:effectLst/>
                        </a:rPr>
                        <a:t>d.i</a:t>
                      </a:r>
                      <a:r>
                        <a:rPr lang="ca-ES" sz="1050" u="none" strike="noStrike" dirty="0">
                          <a:effectLst/>
                        </a:rPr>
                        <a:t>)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22.337,78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9,77%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61.880,00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7,28%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09218441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 dirty="0">
                          <a:effectLst/>
                        </a:rPr>
                        <a:t> 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 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 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 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 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96974680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ca-ES" sz="1050" u="none" strike="noStrike" dirty="0">
                          <a:effectLst/>
                        </a:rPr>
                        <a:t>SALARIO NETO MEDIO CONVENIO FARMACEUTICO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-20.581,56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 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-20.581,56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 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138708968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</a:rPr>
                        <a:t>RENTABILIDAD NETA D.I CON SALARIO TITULAR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1.756,22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0,77%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>
                          <a:effectLst/>
                        </a:rPr>
                        <a:t>41.298,44</a:t>
                      </a:r>
                      <a:endParaRPr lang="ca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50" u="none" strike="noStrike" dirty="0">
                          <a:effectLst/>
                        </a:rPr>
                        <a:t>4,86%</a:t>
                      </a:r>
                      <a:endParaRPr lang="ca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85654412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E4749BC-043C-4F18-A88F-EF2093C6A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6701"/>
            <a:ext cx="620363" cy="929404"/>
          </a:xfrm>
          <a:prstGeom prst="rect">
            <a:avLst/>
          </a:prstGeom>
        </p:spPr>
      </p:pic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D36108A0-0482-4E45-AC63-3B0C49C9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7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629" y="1039391"/>
            <a:ext cx="8910635" cy="71388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7. La línea roja de rentabilidad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10850"/>
            <a:ext cx="10752971" cy="4677084"/>
          </a:xfrm>
        </p:spPr>
        <p:txBody>
          <a:bodyPr/>
          <a:lstStyle/>
          <a:p>
            <a:pPr marL="0" indent="0">
              <a:buNone/>
            </a:pPr>
            <a:r>
              <a:rPr lang="es-ES" sz="1200" dirty="0"/>
              <a:t>	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						</a:t>
            </a:r>
            <a:r>
              <a:rPr lang="es-ES" sz="1200" dirty="0"/>
              <a:t>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47323" y="651976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104771" y="2730306"/>
            <a:ext cx="4566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8E69EDB-8D9D-48B8-AE29-6A5350B9A9A8}"/>
              </a:ext>
            </a:extLst>
          </p:cNvPr>
          <p:cNvCxnSpPr/>
          <p:nvPr/>
        </p:nvCxnSpPr>
        <p:spPr>
          <a:xfrm>
            <a:off x="9028590" y="3195961"/>
            <a:ext cx="6747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5C59F91E-B206-48E0-A38E-19E7C2B42866}"/>
              </a:ext>
            </a:extLst>
          </p:cNvPr>
          <p:cNvSpPr txBox="1"/>
          <p:nvPr/>
        </p:nvSpPr>
        <p:spPr>
          <a:xfrm>
            <a:off x="8708993" y="3292619"/>
            <a:ext cx="173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Salario bruto convenio farmacéutico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C03AAFD-E001-4171-8038-1411BB8A7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9818300"/>
              </p:ext>
            </p:extLst>
          </p:nvPr>
        </p:nvGraphicFramePr>
        <p:xfrm>
          <a:off x="914400" y="1753276"/>
          <a:ext cx="8114190" cy="443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DCB94CA6-FD0E-47F9-9827-2286042BE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6701"/>
            <a:ext cx="620363" cy="929404"/>
          </a:xfrm>
          <a:prstGeom prst="rect">
            <a:avLst/>
          </a:prstGeom>
        </p:spPr>
      </p:pic>
      <p:pic>
        <p:nvPicPr>
          <p:cNvPr id="12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0CBA8988-910B-41EE-B8A4-8DFE9D47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931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E6C09-0C0C-4240-8529-20006433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8. Distribución de la titularidad de la farmacia por sexo</a:t>
            </a: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F2880-079F-4238-9C39-51371EB9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7625" y="6481168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8F929B-E318-4C43-A41B-976A55A1E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6701"/>
            <a:ext cx="620363" cy="929404"/>
          </a:xfrm>
          <a:prstGeom prst="rect">
            <a:avLst/>
          </a:prstGeom>
        </p:spPr>
      </p:pic>
      <p:graphicFrame>
        <p:nvGraphicFramePr>
          <p:cNvPr id="9" name="4 Gráfico">
            <a:extLst>
              <a:ext uri="{FF2B5EF4-FFF2-40B4-BE49-F238E27FC236}">
                <a16:creationId xmlns:a16="http://schemas.microsoft.com/office/drawing/2014/main" id="{D62F0868-F66D-46B5-B164-AB9A0B8B0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890649"/>
              </p:ext>
            </p:extLst>
          </p:nvPr>
        </p:nvGraphicFramePr>
        <p:xfrm>
          <a:off x="1613271" y="1930400"/>
          <a:ext cx="6894914" cy="399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C5AEA1F8-2FD7-433C-9A56-A8AEF9DE7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67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E6C09-0C0C-4240-8529-20006433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7814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8. Distribución de la titularidad de la farmacia por sexo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</a:rPr>
            </a:b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F2880-079F-4238-9C39-51371EB9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7625" y="6481168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8F929B-E318-4C43-A41B-976A55A1E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6701"/>
            <a:ext cx="620363" cy="929404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0FF8E26-0A90-4B5E-9740-12EE31429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5637"/>
            <a:ext cx="8596668" cy="4265725"/>
          </a:xfrm>
        </p:spPr>
        <p:txBody>
          <a:bodyPr/>
          <a:lstStyle/>
          <a:p>
            <a:r>
              <a:rPr lang="es-ES" dirty="0">
                <a:solidFill>
                  <a:schemeClr val="accent4"/>
                </a:solidFill>
              </a:rPr>
              <a:t>Evolución de la distribución de la titularidad de la farmacia por sexo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br>
              <a:rPr lang="es-ES" dirty="0">
                <a:solidFill>
                  <a:schemeClr val="accent4"/>
                </a:solidFill>
              </a:rPr>
            </a:br>
            <a:endParaRPr lang="es-ES" dirty="0"/>
          </a:p>
        </p:txBody>
      </p:sp>
      <p:graphicFrame>
        <p:nvGraphicFramePr>
          <p:cNvPr id="12" name="6 Gráfico">
            <a:extLst>
              <a:ext uri="{FF2B5EF4-FFF2-40B4-BE49-F238E27FC236}">
                <a16:creationId xmlns:a16="http://schemas.microsoft.com/office/drawing/2014/main" id="{476D30EC-F952-499A-BAF0-4F75E045F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50278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97BE6397-AFE3-4755-83F0-552B76127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407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26423"/>
            <a:ext cx="8596668" cy="795966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9. Principales 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670" y="2115093"/>
            <a:ext cx="8769150" cy="3603127"/>
          </a:xfrm>
        </p:spPr>
        <p:txBody>
          <a:bodyPr/>
          <a:lstStyle/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9282794" y="6427052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86126" y="1614992"/>
            <a:ext cx="842303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b="1" dirty="0"/>
              <a:t>Por volumen </a:t>
            </a:r>
          </a:p>
          <a:p>
            <a:pPr algn="just"/>
            <a:endParaRPr lang="ca-ES" sz="15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500" dirty="0"/>
              <a:t>La farmacia española sitúa su margen neto (</a:t>
            </a:r>
            <a:r>
              <a:rPr lang="es-ES" sz="1500" dirty="0" err="1"/>
              <a:t>a.i.</a:t>
            </a:r>
            <a:r>
              <a:rPr lang="es-ES" sz="1500" dirty="0"/>
              <a:t>) en la horquilla del 9,2% a 11,2% sobre ventas, excepto la farmacia menor de 300.000€/año, que queda descolgada en un 6,30%</a:t>
            </a:r>
            <a:endParaRPr lang="ca-ES" sz="15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500" dirty="0"/>
              <a:t>El coste sobre ventas queda entre el 10% y el 14,72%, excepto la farmacia de menos de 300.000€ que lo cifra en 6,81%</a:t>
            </a:r>
            <a:endParaRPr lang="ca-ES" sz="15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500" dirty="0"/>
              <a:t>El beneficio después de IRPF queda en todos los tramos entre el 5,30% y el 7,02%</a:t>
            </a:r>
            <a:endParaRPr lang="ca-ES" sz="1500" dirty="0"/>
          </a:p>
          <a:p>
            <a:pPr algn="just"/>
            <a:r>
              <a:rPr lang="es-ES" sz="1500" dirty="0"/>
              <a:t> </a:t>
            </a:r>
            <a:endParaRPr lang="ca-ES" sz="1500" dirty="0"/>
          </a:p>
          <a:p>
            <a:pPr algn="just"/>
            <a:r>
              <a:rPr lang="es-ES" sz="1500" b="1" dirty="0"/>
              <a:t>Por tipos venta</a:t>
            </a:r>
          </a:p>
          <a:p>
            <a:pPr algn="just"/>
            <a:endParaRPr lang="ca-ES" sz="1500" dirty="0"/>
          </a:p>
          <a:p>
            <a:pPr algn="just"/>
            <a:r>
              <a:rPr lang="es-ES" sz="1500" dirty="0"/>
              <a:t>En los tres tipos de farmacia según su composición de venta, “turística” “media” y “populosa”, el margen bruto, y los netos (antes y después de impuestos), suben muy ligeramente respecto al ejercicio anterior, también crece levemente el coste laboral sobre ventas respecto al ejercicio anterior.</a:t>
            </a:r>
            <a:r>
              <a:rPr lang="es-ES" sz="1500" b="1" dirty="0"/>
              <a:t> </a:t>
            </a:r>
          </a:p>
          <a:p>
            <a:pPr algn="just"/>
            <a:endParaRPr lang="es-ES" sz="1500" b="1" dirty="0"/>
          </a:p>
          <a:p>
            <a:pPr algn="just"/>
            <a:endParaRPr lang="es-ES" sz="1500" b="1" dirty="0"/>
          </a:p>
          <a:p>
            <a:pPr algn="just"/>
            <a:endParaRPr lang="ca-ES" sz="15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2A03B5A-6E1C-4605-9FF4-0F404B7E9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6701"/>
            <a:ext cx="620363" cy="929404"/>
          </a:xfrm>
          <a:prstGeom prst="rect">
            <a:avLst/>
          </a:prstGeom>
        </p:spPr>
      </p:pic>
      <p:pic>
        <p:nvPicPr>
          <p:cNvPr id="9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1A433CAA-A86E-498A-B2B3-6F733844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588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840499"/>
            <a:ext cx="8596668" cy="784894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9. Principales 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670" y="2115093"/>
            <a:ext cx="8769150" cy="3603127"/>
          </a:xfrm>
        </p:spPr>
        <p:txBody>
          <a:bodyPr/>
          <a:lstStyle/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9282794" y="6427052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86126" y="1551392"/>
            <a:ext cx="84230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b="1" dirty="0"/>
              <a:t>Por CCAA</a:t>
            </a:r>
          </a:p>
          <a:p>
            <a:pPr algn="just"/>
            <a:endParaRPr lang="ca-ES" sz="1500" dirty="0"/>
          </a:p>
          <a:p>
            <a:pPr algn="just"/>
            <a:r>
              <a:rPr lang="es-ES" sz="1500" dirty="0"/>
              <a:t>Dependiendo del peso relativo de farmacias rurales de cada CCAA y de la capacidad turística y de renta per cápita, a parte de otros aspectos, de las CCAA analizadas, Baleares, Barcelona, Madrid, Valencia superan claramente la media Nacional del margen bruto, Sevilla y Zaragoza prácticamente lo calcan, y CCAA de Castilla León, están claramente por debajo.</a:t>
            </a:r>
            <a:endParaRPr lang="ca-ES" sz="1500" dirty="0"/>
          </a:p>
          <a:p>
            <a:pPr algn="just"/>
            <a:r>
              <a:rPr lang="es-ES" sz="1500" dirty="0"/>
              <a:t> </a:t>
            </a:r>
            <a:endParaRPr lang="ca-ES" sz="1500" dirty="0"/>
          </a:p>
          <a:p>
            <a:pPr algn="just"/>
            <a:r>
              <a:rPr lang="es-ES" sz="1500" dirty="0"/>
              <a:t> </a:t>
            </a:r>
            <a:r>
              <a:rPr lang="es-ES" sz="1500" b="1" dirty="0"/>
              <a:t>Por rentabilidad y su Línea Roja </a:t>
            </a:r>
          </a:p>
          <a:p>
            <a:pPr algn="just"/>
            <a:endParaRPr lang="ca-ES" sz="15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500" dirty="0"/>
              <a:t>La farmacia Rural y la “pequeña” (menos de 300.000€/año) se descuelga de las medias del resto de farmacias en la mayoría de parámetros analizados.</a:t>
            </a:r>
            <a:endParaRPr lang="ca-ES" sz="15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500" dirty="0"/>
              <a:t>El rendimiento neto medio o rentabilidad neta media de la farmacia Rural y pequeña, después de impuestos, se sitúa en un 0,77%.</a:t>
            </a:r>
            <a:endParaRPr lang="ca-ES" sz="15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500" dirty="0"/>
              <a:t>La farmacia Rural se sitúa en un escenario muy preocupante.</a:t>
            </a:r>
            <a:endParaRPr lang="ca-ES" sz="15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500" dirty="0"/>
              <a:t>Crecen el número de copropiedades, básicamente por facilidad en la inversión, mejora fiscalidad, rentabilidad y calidad de vida.</a:t>
            </a:r>
            <a:endParaRPr lang="ca-ES" sz="15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500" dirty="0"/>
              <a:t>En todos los tramos de facturación, excepto en el de más de 2M/ que se equilibran, el peso de titulares mujeres es bastante superior al de hombres.</a:t>
            </a:r>
            <a:endParaRPr lang="ca-ES" sz="15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500" dirty="0"/>
              <a:t>La Oficina de farmacia española sigue siendo una profesión “rentable” a excepción de un tramo que están por debajo del umbral de “rentabilidad”. Un 6-7%</a:t>
            </a:r>
          </a:p>
          <a:p>
            <a:pPr lvl="0" algn="just"/>
            <a:endParaRPr lang="es-ES" sz="1500" dirty="0"/>
          </a:p>
          <a:p>
            <a:pPr lvl="0" algn="just"/>
            <a:endParaRPr lang="ca-ES" sz="15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2A03B5A-6E1C-4605-9FF4-0F404B7E9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6701"/>
            <a:ext cx="620363" cy="929404"/>
          </a:xfrm>
          <a:prstGeom prst="rect">
            <a:avLst/>
          </a:prstGeom>
        </p:spPr>
      </p:pic>
      <p:pic>
        <p:nvPicPr>
          <p:cNvPr id="9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C994F842-D3E6-40D2-A55B-2345780F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51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840499"/>
            <a:ext cx="8596668" cy="784894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9. Principales 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670" y="2115093"/>
            <a:ext cx="8769150" cy="3603127"/>
          </a:xfrm>
        </p:spPr>
        <p:txBody>
          <a:bodyPr/>
          <a:lstStyle/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9282794" y="6427052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79729" y="2413337"/>
            <a:ext cx="8423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 </a:t>
            </a:r>
            <a:endParaRPr lang="ca-ES" dirty="0"/>
          </a:p>
          <a:p>
            <a:r>
              <a:rPr lang="es-ES" b="1" i="1" dirty="0"/>
              <a:t>La farmacia española sigue siendo un generador de empleo femenino, fijo, estable y de calidad, además de un gran contribuyente a las arcas del Estado dada su gran transparencia e imposición fiscal.</a:t>
            </a:r>
            <a:endParaRPr lang="ca-ES" dirty="0"/>
          </a:p>
          <a:p>
            <a:endParaRPr lang="es-ES" b="1" i="1" dirty="0"/>
          </a:p>
          <a:p>
            <a:r>
              <a:rPr lang="es-ES" b="1" i="1" dirty="0"/>
              <a:t>Se está poniendo en riesgo la capilaridad del sistema español, por la problemática de la farmacia rural y el difícil freno a la despoblación en muchas comarcas de España.</a:t>
            </a:r>
            <a:endParaRPr lang="ca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2A03B5A-6E1C-4605-9FF4-0F404B7E9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6701"/>
            <a:ext cx="620363" cy="929404"/>
          </a:xfrm>
          <a:prstGeom prst="rect">
            <a:avLst/>
          </a:prstGeom>
        </p:spPr>
      </p:pic>
      <p:pic>
        <p:nvPicPr>
          <p:cNvPr id="9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8466152E-FBD1-4961-9432-E2D00C824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26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916842"/>
            <a:ext cx="8596668" cy="812561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Agradecimientos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669" y="2115093"/>
            <a:ext cx="10752971" cy="4677084"/>
          </a:xfrm>
        </p:spPr>
        <p:txBody>
          <a:bodyPr/>
          <a:lstStyle/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9282794" y="6427052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07604" y="1812031"/>
            <a:ext cx="874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Al Ilustre Colegio Oficial de Farmacéuticos de Valencia por su colaboración.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06669" y="2957200"/>
            <a:ext cx="87408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solidFill>
                  <a:schemeClr val="accent4"/>
                </a:solidFill>
              </a:rPr>
              <a:t>ASPIME – Asesoría especializada en farmacia</a:t>
            </a:r>
          </a:p>
          <a:p>
            <a:br>
              <a:rPr lang="es-ES" dirty="0"/>
            </a:br>
            <a:r>
              <a:rPr lang="es-ES" sz="1600" dirty="0"/>
              <a:t>Despacho: </a:t>
            </a:r>
            <a:r>
              <a:rPr lang="es-ES" sz="1600" dirty="0" err="1"/>
              <a:t>Avinguda</a:t>
            </a:r>
            <a:r>
              <a:rPr lang="es-ES" sz="1600" dirty="0"/>
              <a:t> de les Corts </a:t>
            </a:r>
            <a:r>
              <a:rPr lang="es-ES" sz="1600" dirty="0" err="1"/>
              <a:t>Valencianes</a:t>
            </a:r>
            <a:r>
              <a:rPr lang="es-ES" sz="1600"/>
              <a:t>, 41 </a:t>
            </a:r>
            <a:r>
              <a:rPr lang="es-ES" sz="1600" dirty="0"/>
              <a:t>46015 – Valencia.</a:t>
            </a:r>
          </a:p>
          <a:p>
            <a:endParaRPr lang="es-ES" sz="1600" dirty="0"/>
          </a:p>
          <a:p>
            <a:r>
              <a:rPr lang="es-ES" sz="1600" dirty="0"/>
              <a:t>Página web: www.aspime.es</a:t>
            </a:r>
          </a:p>
          <a:p>
            <a:endParaRPr lang="es-ES" sz="1600" dirty="0"/>
          </a:p>
          <a:p>
            <a:r>
              <a:rPr lang="es-ES" sz="1600" dirty="0"/>
              <a:t>Link informe: En breve disponible en nuestra web y la de la Fundación </a:t>
            </a:r>
            <a:r>
              <a:rPr lang="es-ES" sz="1600" dirty="0" err="1"/>
              <a:t>Farmas</a:t>
            </a:r>
            <a:r>
              <a:rPr lang="es-ES" sz="1600" dirty="0"/>
              <a:t> www.farmas.net</a:t>
            </a:r>
          </a:p>
          <a:p>
            <a:endParaRPr lang="es-ES" sz="1600" dirty="0"/>
          </a:p>
          <a:p>
            <a:r>
              <a:rPr lang="es-ES" sz="1600" dirty="0"/>
              <a:t>Teléfono: 901.124.125</a:t>
            </a:r>
          </a:p>
          <a:p>
            <a:pPr algn="ctr"/>
            <a:endParaRPr lang="es-ES" sz="1600" dirty="0"/>
          </a:p>
          <a:p>
            <a:r>
              <a:rPr lang="es-ES" sz="1600" dirty="0"/>
              <a:t>MADRID – CATALUÑA - C.VALENCIANA - CASTILLA LEON – ARAGON – ANDALUCIA - BALEARES</a:t>
            </a:r>
          </a:p>
        </p:txBody>
      </p:sp>
      <p:pic>
        <p:nvPicPr>
          <p:cNvPr id="3074" name="Picture 2" descr="http://farmas.net/_layout/images/logo.png">
            <a:extLst>
              <a:ext uri="{FF2B5EF4-FFF2-40B4-BE49-F238E27FC236}">
                <a16:creationId xmlns:a16="http://schemas.microsoft.com/office/drawing/2014/main" id="{D8D169C2-5E84-4655-95B6-3FFFE6CE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70" y="5508174"/>
            <a:ext cx="22383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13EF7AF-81EE-4318-BAC0-8337E50F0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70" y="106701"/>
            <a:ext cx="620363" cy="929404"/>
          </a:xfrm>
          <a:prstGeom prst="rect">
            <a:avLst/>
          </a:prstGeom>
        </p:spPr>
      </p:pic>
      <p:pic>
        <p:nvPicPr>
          <p:cNvPr id="13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1D034DF2-1B56-4D5C-A46A-785C0927C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7FA1A-8024-4608-8A2D-2619DC90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6772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1. Introducción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F0F7E1-EEB1-49F9-B1F7-2A6A674A4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16675"/>
            <a:ext cx="8917427" cy="5076199"/>
          </a:xfrm>
        </p:spPr>
        <p:txBody>
          <a:bodyPr>
            <a:normAutofit fontScale="85000" lnSpcReduction="20000"/>
          </a:bodyPr>
          <a:lstStyle/>
          <a:p>
            <a:r>
              <a:rPr lang="es-ES" sz="2600" dirty="0">
                <a:solidFill>
                  <a:schemeClr val="accent4"/>
                </a:solidFill>
              </a:rPr>
              <a:t>1.1 Metodología</a:t>
            </a:r>
          </a:p>
          <a:p>
            <a:pPr marL="0" indent="0">
              <a:buNone/>
            </a:pPr>
            <a:endParaRPr lang="es-ES" sz="2400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es-ES" sz="2100" dirty="0"/>
              <a:t>Los principales fines del presente estudio son:</a:t>
            </a:r>
          </a:p>
          <a:p>
            <a:pPr marL="0" indent="0" algn="just">
              <a:buNone/>
            </a:pPr>
            <a:endParaRPr lang="ca-ES" sz="2100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" sz="2100" dirty="0"/>
              <a:t>Cliente de ASPIME, para la comparativa en los estudios internos y comparativos particulares. </a:t>
            </a:r>
            <a:endParaRPr lang="ca-ES" sz="2100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" sz="2100" dirty="0"/>
              <a:t>Colegios Profesionales y Asociaciones empresariales de farmacéuticos, para su presentación.</a:t>
            </a:r>
            <a:endParaRPr lang="ca-ES" sz="2100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" sz="2100" dirty="0"/>
              <a:t>Fundación Farmacéutica FARMAS, para su divulgación.</a:t>
            </a:r>
            <a:endParaRPr lang="ca-ES" sz="2100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" sz="2100" dirty="0"/>
              <a:t>IQVIA, para su divulgación.</a:t>
            </a:r>
            <a:endParaRPr lang="ca-ES" sz="2100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" sz="2100" dirty="0"/>
              <a:t>ALLIANCE HEALTHCARE/ALPHEGA, para su divulgación.</a:t>
            </a:r>
            <a:endParaRPr lang="ca-ES" sz="2100" dirty="0"/>
          </a:p>
          <a:p>
            <a:pPr algn="just"/>
            <a:endParaRPr lang="ca-ES" dirty="0"/>
          </a:p>
          <a:p>
            <a:pPr marL="0" indent="0" algn="just">
              <a:buNone/>
            </a:pPr>
            <a:r>
              <a:rPr lang="es-ES" sz="1400" dirty="0"/>
              <a:t>FICHA TÉCNICA UNIVERSO: 22.000 oficinas de farmacia de España. </a:t>
            </a:r>
            <a:endParaRPr lang="ca-ES" sz="1400" dirty="0"/>
          </a:p>
          <a:p>
            <a:pPr marL="0" indent="0" algn="just">
              <a:buNone/>
            </a:pPr>
            <a:r>
              <a:rPr lang="es-ES" sz="1400" dirty="0"/>
              <a:t>MUESTRA: 936 oficinas de farmacia. </a:t>
            </a:r>
            <a:endParaRPr lang="ca-ES" sz="1400" dirty="0"/>
          </a:p>
          <a:p>
            <a:pPr marL="0" indent="0" algn="just">
              <a:buNone/>
            </a:pPr>
            <a:r>
              <a:rPr lang="es-ES" sz="1400" dirty="0"/>
              <a:t>ÁMBITO: Comunidades Autónomas de Madrid, Catalunya, Comunidad Valenciana, Castilla y León, Aragón y Andalucía.</a:t>
            </a:r>
            <a:endParaRPr lang="ca-ES" sz="1400" dirty="0"/>
          </a:p>
          <a:p>
            <a:pPr marL="0" indent="0" algn="just">
              <a:buNone/>
            </a:pPr>
            <a:r>
              <a:rPr lang="es-ES" sz="1400" dirty="0"/>
              <a:t> SELECCIÓN: Global. </a:t>
            </a:r>
            <a:endParaRPr lang="ca-ES" sz="1400" dirty="0"/>
          </a:p>
          <a:p>
            <a:endParaRPr lang="ca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960E10-A0BB-48B6-B083-B769BBA4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4002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0732E8-865E-4630-AA20-00DB20F46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102335"/>
            <a:ext cx="620363" cy="929404"/>
          </a:xfrm>
          <a:prstGeom prst="rect">
            <a:avLst/>
          </a:prstGeom>
        </p:spPr>
      </p:pic>
      <p:pic>
        <p:nvPicPr>
          <p:cNvPr id="10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10089B7D-3BE8-48E2-95FB-4165FCA50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30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957" y="873166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2. La farmacia según volumen de ventas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596356"/>
            <a:ext cx="10752971" cy="4690241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2.1 Farmacias de facturación por debajo de 300.000€</a:t>
            </a:r>
          </a:p>
          <a:p>
            <a:pPr marL="0" indent="0">
              <a:buNone/>
            </a:pPr>
            <a:r>
              <a:rPr lang="es-ES" sz="1200" dirty="0"/>
              <a:t>	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					</a:t>
            </a:r>
            <a:r>
              <a:rPr lang="es-ES" sz="1600" dirty="0">
                <a:solidFill>
                  <a:schemeClr val="accent4"/>
                </a:solidFill>
              </a:rPr>
              <a:t>MARGEN BRUTO a. RD</a:t>
            </a:r>
            <a:r>
              <a:rPr lang="es-ES" sz="1200" dirty="0">
                <a:solidFill>
                  <a:schemeClr val="accent4"/>
                </a:solidFill>
              </a:rPr>
              <a:t>		</a:t>
            </a:r>
            <a:r>
              <a:rPr lang="es-ES" sz="1200" dirty="0"/>
              <a:t>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</a:t>
            </a:r>
          </a:p>
        </p:txBody>
      </p:sp>
      <p:sp>
        <p:nvSpPr>
          <p:cNvPr id="12" name="Marcador de fecha 4">
            <a:extLst>
              <a:ext uri="{FF2B5EF4-FFF2-40B4-BE49-F238E27FC236}">
                <a16:creationId xmlns:a16="http://schemas.microsoft.com/office/drawing/2014/main" id="{A3C6F97B-D7FF-428B-9AA1-D0BAC01B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7625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6B8CC1F1-2A31-4667-95ED-BC23ABE6A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183140"/>
              </p:ext>
            </p:extLst>
          </p:nvPr>
        </p:nvGraphicFramePr>
        <p:xfrm>
          <a:off x="807605" y="3543396"/>
          <a:ext cx="7932358" cy="281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C8E10D7-8A5A-4621-B297-2AE9DD4FF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850113"/>
              </p:ext>
            </p:extLst>
          </p:nvPr>
        </p:nvGraphicFramePr>
        <p:xfrm>
          <a:off x="838199" y="2802182"/>
          <a:ext cx="8779764" cy="6268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1647">
                  <a:extLst>
                    <a:ext uri="{9D8B030D-6E8A-4147-A177-3AD203B41FA5}">
                      <a16:colId xmlns:a16="http://schemas.microsoft.com/office/drawing/2014/main" val="2623986778"/>
                    </a:ext>
                  </a:extLst>
                </a:gridCol>
                <a:gridCol w="731647">
                  <a:extLst>
                    <a:ext uri="{9D8B030D-6E8A-4147-A177-3AD203B41FA5}">
                      <a16:colId xmlns:a16="http://schemas.microsoft.com/office/drawing/2014/main" val="334190368"/>
                    </a:ext>
                  </a:extLst>
                </a:gridCol>
                <a:gridCol w="731647">
                  <a:extLst>
                    <a:ext uri="{9D8B030D-6E8A-4147-A177-3AD203B41FA5}">
                      <a16:colId xmlns:a16="http://schemas.microsoft.com/office/drawing/2014/main" val="705285019"/>
                    </a:ext>
                  </a:extLst>
                </a:gridCol>
                <a:gridCol w="731647">
                  <a:extLst>
                    <a:ext uri="{9D8B030D-6E8A-4147-A177-3AD203B41FA5}">
                      <a16:colId xmlns:a16="http://schemas.microsoft.com/office/drawing/2014/main" val="2463707437"/>
                    </a:ext>
                  </a:extLst>
                </a:gridCol>
                <a:gridCol w="731647">
                  <a:extLst>
                    <a:ext uri="{9D8B030D-6E8A-4147-A177-3AD203B41FA5}">
                      <a16:colId xmlns:a16="http://schemas.microsoft.com/office/drawing/2014/main" val="3341881566"/>
                    </a:ext>
                  </a:extLst>
                </a:gridCol>
                <a:gridCol w="731647">
                  <a:extLst>
                    <a:ext uri="{9D8B030D-6E8A-4147-A177-3AD203B41FA5}">
                      <a16:colId xmlns:a16="http://schemas.microsoft.com/office/drawing/2014/main" val="3629734934"/>
                    </a:ext>
                  </a:extLst>
                </a:gridCol>
                <a:gridCol w="731647">
                  <a:extLst>
                    <a:ext uri="{9D8B030D-6E8A-4147-A177-3AD203B41FA5}">
                      <a16:colId xmlns:a16="http://schemas.microsoft.com/office/drawing/2014/main" val="1488767036"/>
                    </a:ext>
                  </a:extLst>
                </a:gridCol>
                <a:gridCol w="731647">
                  <a:extLst>
                    <a:ext uri="{9D8B030D-6E8A-4147-A177-3AD203B41FA5}">
                      <a16:colId xmlns:a16="http://schemas.microsoft.com/office/drawing/2014/main" val="3974681931"/>
                    </a:ext>
                  </a:extLst>
                </a:gridCol>
                <a:gridCol w="731647">
                  <a:extLst>
                    <a:ext uri="{9D8B030D-6E8A-4147-A177-3AD203B41FA5}">
                      <a16:colId xmlns:a16="http://schemas.microsoft.com/office/drawing/2014/main" val="3496758579"/>
                    </a:ext>
                  </a:extLst>
                </a:gridCol>
                <a:gridCol w="731647">
                  <a:extLst>
                    <a:ext uri="{9D8B030D-6E8A-4147-A177-3AD203B41FA5}">
                      <a16:colId xmlns:a16="http://schemas.microsoft.com/office/drawing/2014/main" val="1761380772"/>
                    </a:ext>
                  </a:extLst>
                </a:gridCol>
                <a:gridCol w="731647">
                  <a:extLst>
                    <a:ext uri="{9D8B030D-6E8A-4147-A177-3AD203B41FA5}">
                      <a16:colId xmlns:a16="http://schemas.microsoft.com/office/drawing/2014/main" val="3776565714"/>
                    </a:ext>
                  </a:extLst>
                </a:gridCol>
                <a:gridCol w="731647">
                  <a:extLst>
                    <a:ext uri="{9D8B030D-6E8A-4147-A177-3AD203B41FA5}">
                      <a16:colId xmlns:a16="http://schemas.microsoft.com/office/drawing/2014/main" val="2452747754"/>
                    </a:ext>
                  </a:extLst>
                </a:gridCol>
              </a:tblGrid>
              <a:tr h="313409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2007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2008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2009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2010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2011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2012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2013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2014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2015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2016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2668199000"/>
                  </a:ext>
                </a:extLst>
              </a:tr>
              <a:tr h="313409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28,78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28,74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29,13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29,06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29,13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28,25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27,63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27,88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28,16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28,2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28,22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27,88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148943145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5AF4E30-F7F1-4289-BE7F-DD970A8C0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102335"/>
            <a:ext cx="620363" cy="929404"/>
          </a:xfrm>
          <a:prstGeom prst="rect">
            <a:avLst/>
          </a:prstGeom>
        </p:spPr>
      </p:pic>
      <p:pic>
        <p:nvPicPr>
          <p:cNvPr id="13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CBDB6120-B17E-4F20-BC99-E01BA56C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49" y="861367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2. La farmacia según volumen de ventas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7605" y="1563593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2.2 Farmacias de facturación de 300.001€ a 600.000€</a:t>
            </a:r>
          </a:p>
          <a:p>
            <a:pPr marL="0" indent="0">
              <a:buNone/>
            </a:pPr>
            <a:r>
              <a:rPr lang="es-ES" sz="1200" dirty="0"/>
              <a:t>	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				</a:t>
            </a:r>
            <a:r>
              <a:rPr lang="es-ES" sz="1200" dirty="0">
                <a:solidFill>
                  <a:schemeClr val="accent4"/>
                </a:solidFill>
              </a:rPr>
              <a:t>	</a:t>
            </a:r>
            <a:r>
              <a:rPr lang="es-ES" sz="1600" dirty="0">
                <a:solidFill>
                  <a:schemeClr val="accent4"/>
                </a:solidFill>
              </a:rPr>
              <a:t>MARGEN BRUTO a. RD</a:t>
            </a:r>
            <a:r>
              <a:rPr lang="es-ES" sz="1200" dirty="0">
                <a:solidFill>
                  <a:schemeClr val="accent4"/>
                </a:solidFill>
              </a:rPr>
              <a:t>	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83453" y="6492875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78E915F-C4CD-4185-80C4-29588B3A34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038450"/>
              </p:ext>
            </p:extLst>
          </p:nvPr>
        </p:nvGraphicFramePr>
        <p:xfrm>
          <a:off x="852749" y="3429000"/>
          <a:ext cx="8886674" cy="261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37CF1D3-4F73-4106-8284-5383C3140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6419"/>
              </p:ext>
            </p:extLst>
          </p:nvPr>
        </p:nvGraphicFramePr>
        <p:xfrm>
          <a:off x="807605" y="2723486"/>
          <a:ext cx="8886672" cy="5397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40556">
                  <a:extLst>
                    <a:ext uri="{9D8B030D-6E8A-4147-A177-3AD203B41FA5}">
                      <a16:colId xmlns:a16="http://schemas.microsoft.com/office/drawing/2014/main" val="1208527972"/>
                    </a:ext>
                  </a:extLst>
                </a:gridCol>
                <a:gridCol w="740556">
                  <a:extLst>
                    <a:ext uri="{9D8B030D-6E8A-4147-A177-3AD203B41FA5}">
                      <a16:colId xmlns:a16="http://schemas.microsoft.com/office/drawing/2014/main" val="3495740484"/>
                    </a:ext>
                  </a:extLst>
                </a:gridCol>
                <a:gridCol w="740556">
                  <a:extLst>
                    <a:ext uri="{9D8B030D-6E8A-4147-A177-3AD203B41FA5}">
                      <a16:colId xmlns:a16="http://schemas.microsoft.com/office/drawing/2014/main" val="3141878380"/>
                    </a:ext>
                  </a:extLst>
                </a:gridCol>
                <a:gridCol w="740556">
                  <a:extLst>
                    <a:ext uri="{9D8B030D-6E8A-4147-A177-3AD203B41FA5}">
                      <a16:colId xmlns:a16="http://schemas.microsoft.com/office/drawing/2014/main" val="2969339741"/>
                    </a:ext>
                  </a:extLst>
                </a:gridCol>
                <a:gridCol w="740556">
                  <a:extLst>
                    <a:ext uri="{9D8B030D-6E8A-4147-A177-3AD203B41FA5}">
                      <a16:colId xmlns:a16="http://schemas.microsoft.com/office/drawing/2014/main" val="200401861"/>
                    </a:ext>
                  </a:extLst>
                </a:gridCol>
                <a:gridCol w="740556">
                  <a:extLst>
                    <a:ext uri="{9D8B030D-6E8A-4147-A177-3AD203B41FA5}">
                      <a16:colId xmlns:a16="http://schemas.microsoft.com/office/drawing/2014/main" val="702938549"/>
                    </a:ext>
                  </a:extLst>
                </a:gridCol>
                <a:gridCol w="740556">
                  <a:extLst>
                    <a:ext uri="{9D8B030D-6E8A-4147-A177-3AD203B41FA5}">
                      <a16:colId xmlns:a16="http://schemas.microsoft.com/office/drawing/2014/main" val="1681087290"/>
                    </a:ext>
                  </a:extLst>
                </a:gridCol>
                <a:gridCol w="740556">
                  <a:extLst>
                    <a:ext uri="{9D8B030D-6E8A-4147-A177-3AD203B41FA5}">
                      <a16:colId xmlns:a16="http://schemas.microsoft.com/office/drawing/2014/main" val="1998498237"/>
                    </a:ext>
                  </a:extLst>
                </a:gridCol>
                <a:gridCol w="740556">
                  <a:extLst>
                    <a:ext uri="{9D8B030D-6E8A-4147-A177-3AD203B41FA5}">
                      <a16:colId xmlns:a16="http://schemas.microsoft.com/office/drawing/2014/main" val="3564960435"/>
                    </a:ext>
                  </a:extLst>
                </a:gridCol>
                <a:gridCol w="740556">
                  <a:extLst>
                    <a:ext uri="{9D8B030D-6E8A-4147-A177-3AD203B41FA5}">
                      <a16:colId xmlns:a16="http://schemas.microsoft.com/office/drawing/2014/main" val="615861026"/>
                    </a:ext>
                  </a:extLst>
                </a:gridCol>
                <a:gridCol w="740556">
                  <a:extLst>
                    <a:ext uri="{9D8B030D-6E8A-4147-A177-3AD203B41FA5}">
                      <a16:colId xmlns:a16="http://schemas.microsoft.com/office/drawing/2014/main" val="2941361697"/>
                    </a:ext>
                  </a:extLst>
                </a:gridCol>
                <a:gridCol w="740556">
                  <a:extLst>
                    <a:ext uri="{9D8B030D-6E8A-4147-A177-3AD203B41FA5}">
                      <a16:colId xmlns:a16="http://schemas.microsoft.com/office/drawing/2014/main" val="3472411059"/>
                    </a:ext>
                  </a:extLst>
                </a:gridCol>
              </a:tblGrid>
              <a:tr h="269852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2009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2010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2011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2012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2013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2014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2015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2016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3240363607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29,16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29,08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28,79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28,22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28,48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28,92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29,08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28,96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29,13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29,34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29,4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30,19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1943688966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6272ABCC-8548-4A69-8DD8-5E209854E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102335"/>
            <a:ext cx="620363" cy="929404"/>
          </a:xfrm>
          <a:prstGeom prst="rect">
            <a:avLst/>
          </a:prstGeom>
        </p:spPr>
      </p:pic>
      <p:pic>
        <p:nvPicPr>
          <p:cNvPr id="11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319D03FF-4039-425E-A454-3224CF40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2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812718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2. La farmacia según volumen de ventas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7605" y="1603783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2.3 Farmacias de facturación de 600.001€ a 900.000€</a:t>
            </a:r>
          </a:p>
          <a:p>
            <a:pPr marL="0" indent="0">
              <a:buNone/>
            </a:pPr>
            <a:r>
              <a:rPr lang="es-ES" sz="1200" dirty="0"/>
              <a:t>	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						</a:t>
            </a:r>
            <a:r>
              <a:rPr lang="es-ES" sz="1600" dirty="0">
                <a:solidFill>
                  <a:schemeClr val="accent4"/>
                </a:solidFill>
              </a:rPr>
              <a:t>MARGEN BRUTO a. RD</a:t>
            </a:r>
            <a:r>
              <a:rPr lang="es-ES" sz="1200" dirty="0"/>
              <a:t>	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274002" y="6480134"/>
            <a:ext cx="911939" cy="365125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32B201D-32B2-42EF-BD36-A0B9428AA9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093136"/>
              </p:ext>
            </p:extLst>
          </p:nvPr>
        </p:nvGraphicFramePr>
        <p:xfrm>
          <a:off x="845456" y="3546792"/>
          <a:ext cx="8389259" cy="257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F75AD6-E32F-47B0-B5F7-1E119E140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90001"/>
              </p:ext>
            </p:extLst>
          </p:nvPr>
        </p:nvGraphicFramePr>
        <p:xfrm>
          <a:off x="845456" y="2733334"/>
          <a:ext cx="8862072" cy="65021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8506">
                  <a:extLst>
                    <a:ext uri="{9D8B030D-6E8A-4147-A177-3AD203B41FA5}">
                      <a16:colId xmlns:a16="http://schemas.microsoft.com/office/drawing/2014/main" val="413868002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1291103019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3110210507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552756520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3978821294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3484420058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4123488602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3390224304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3826623616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2296081145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2327790888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2753567294"/>
                    </a:ext>
                  </a:extLst>
                </a:gridCol>
              </a:tblGrid>
              <a:tr h="325107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2009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2010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2011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2012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2013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2014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2015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2016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1268700092"/>
                  </a:ext>
                </a:extLst>
              </a:tr>
              <a:tr h="325107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28,37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28,29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28,56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28,51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28,85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28,71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29,38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29,57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29,77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30,02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30,11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30,37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1108494263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00ACDAE9-22FD-4C4B-9695-231C4F8A4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102335"/>
            <a:ext cx="620363" cy="929404"/>
          </a:xfrm>
          <a:prstGeom prst="rect">
            <a:avLst/>
          </a:prstGeom>
        </p:spPr>
      </p:pic>
      <p:pic>
        <p:nvPicPr>
          <p:cNvPr id="10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D1C40010-EBFB-473C-AA6A-14D8D2ABE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0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126" y="795711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2. La farmacia según volumen de ventas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7605" y="1561003"/>
            <a:ext cx="10752971" cy="4677084"/>
          </a:xfrm>
        </p:spPr>
        <p:txBody>
          <a:bodyPr/>
          <a:lstStyle/>
          <a:p>
            <a:r>
              <a:rPr lang="es-ES" sz="2200" dirty="0">
                <a:solidFill>
                  <a:schemeClr val="accent4"/>
                </a:solidFill>
              </a:rPr>
              <a:t>2.4 Farmacias de facturación de 900.001€ a 1.200.000€</a:t>
            </a:r>
          </a:p>
          <a:p>
            <a:pPr marL="0" indent="0">
              <a:buNone/>
            </a:pPr>
            <a:r>
              <a:rPr lang="es-ES" sz="1200" dirty="0"/>
              <a:t>		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00B050"/>
                </a:solidFill>
              </a:rPr>
              <a:t>								</a:t>
            </a:r>
            <a:r>
              <a:rPr lang="es-ES" sz="1600" dirty="0">
                <a:solidFill>
                  <a:schemeClr val="accent4"/>
                </a:solidFill>
              </a:rPr>
              <a:t>MARGEN BRUTO a. RD</a:t>
            </a:r>
            <a:r>
              <a:rPr lang="es-ES" sz="1200" dirty="0">
                <a:solidFill>
                  <a:srgbClr val="00B050"/>
                </a:solidFill>
              </a:rPr>
              <a:t>	</a:t>
            </a:r>
            <a:r>
              <a:rPr lang="es-ES" sz="1200" dirty="0"/>
              <a:t>							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			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282794" y="6411779"/>
            <a:ext cx="1009522" cy="446221"/>
          </a:xfrm>
        </p:spPr>
        <p:txBody>
          <a:bodyPr/>
          <a:lstStyle/>
          <a:p>
            <a:r>
              <a:rPr lang="ca-ES" sz="1000" dirty="0"/>
              <a:t>17/12/2019</a:t>
            </a:r>
            <a:endParaRPr lang="es-ES" sz="1000" dirty="0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3BFC1770-C85E-4B26-8308-24C5144264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012656"/>
              </p:ext>
            </p:extLst>
          </p:nvPr>
        </p:nvGraphicFramePr>
        <p:xfrm>
          <a:off x="807605" y="3651315"/>
          <a:ext cx="9003391" cy="269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AFA8009-7AA8-475C-9A84-499D9ED61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455982"/>
              </p:ext>
            </p:extLst>
          </p:nvPr>
        </p:nvGraphicFramePr>
        <p:xfrm>
          <a:off x="807605" y="2693758"/>
          <a:ext cx="8846760" cy="6554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7230">
                  <a:extLst>
                    <a:ext uri="{9D8B030D-6E8A-4147-A177-3AD203B41FA5}">
                      <a16:colId xmlns:a16="http://schemas.microsoft.com/office/drawing/2014/main" val="455502904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3352855309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2263734317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881453632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2312154117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3315496564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1672121015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1767398642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3416480360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3126973656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3906749098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1653146553"/>
                    </a:ext>
                  </a:extLst>
                </a:gridCol>
              </a:tblGrid>
              <a:tr h="327749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2008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2009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2010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2011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2012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2013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2014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2015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2016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2018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2683089938"/>
                  </a:ext>
                </a:extLst>
              </a:tr>
              <a:tr h="327749"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28,56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28,37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28,54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28,32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28,57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29,17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29,73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29,75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29,77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30,19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>
                          <a:effectLst/>
                        </a:rPr>
                        <a:t>30,32</a:t>
                      </a:r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000" u="none" strike="noStrike" dirty="0">
                          <a:effectLst/>
                        </a:rPr>
                        <a:t>30,69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1378303998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D0C637CF-5533-45F5-978A-C0825671F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2" y="102335"/>
            <a:ext cx="620363" cy="929404"/>
          </a:xfrm>
          <a:prstGeom prst="rect">
            <a:avLst/>
          </a:prstGeom>
        </p:spPr>
      </p:pic>
      <p:pic>
        <p:nvPicPr>
          <p:cNvPr id="12" name="Picture 2" descr="Muy Ilustre Colegio Oficial de FarmacÃ©uticos de Valencia">
            <a:extLst>
              <a:ext uri="{FF2B5EF4-FFF2-40B4-BE49-F238E27FC236}">
                <a16:creationId xmlns:a16="http://schemas.microsoft.com/office/drawing/2014/main" id="{3CE3D5CE-32C4-4ED4-BC3C-96E9606AF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06" y="102335"/>
            <a:ext cx="1370701" cy="5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759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Personalizado 8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24C28D"/>
      </a:accent1>
      <a:accent2>
        <a:srgbClr val="F2F2F2"/>
      </a:accent2>
      <a:accent3>
        <a:srgbClr val="C0CF3A"/>
      </a:accent3>
      <a:accent4>
        <a:srgbClr val="24C28D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2670</TotalTime>
  <Words>3468</Words>
  <Application>Microsoft Office PowerPoint</Application>
  <PresentationFormat>Panorámica</PresentationFormat>
  <Paragraphs>1269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5" baseType="lpstr">
      <vt:lpstr>Arial</vt:lpstr>
      <vt:lpstr>Calibri</vt:lpstr>
      <vt:lpstr>Trebuchet MS</vt:lpstr>
      <vt:lpstr>Wingdings</vt:lpstr>
      <vt:lpstr>Wingdings 3</vt:lpstr>
      <vt:lpstr>Faceta</vt:lpstr>
      <vt:lpstr>INFORME ANUAL ASPIME DE LA OFICINA DE FARMACIA ESPAÑOLA</vt:lpstr>
      <vt:lpstr>ÍNDICE</vt:lpstr>
      <vt:lpstr>1. Introducción</vt:lpstr>
      <vt:lpstr>1. Introducción </vt:lpstr>
      <vt:lpstr>1. Introducción</vt:lpstr>
      <vt:lpstr>2. La farmacia según volumen de ventas</vt:lpstr>
      <vt:lpstr>2. La farmacia según volumen de ventas</vt:lpstr>
      <vt:lpstr>2. La farmacia según volumen de ventas</vt:lpstr>
      <vt:lpstr>2. La farmacia según volumen de ventas</vt:lpstr>
      <vt:lpstr>2. La farmacia según volumen de ventas</vt:lpstr>
      <vt:lpstr>2. La farmacia según volumen de ventas</vt:lpstr>
      <vt:lpstr>2. La farmacia según volumen de ventas</vt:lpstr>
      <vt:lpstr>3. Comparativas de parámetros fiscales entre farmacias según volumen de ventas</vt:lpstr>
      <vt:lpstr>3. Comparativas de parámetros fiscales entre farmacias según volumen de ventas</vt:lpstr>
      <vt:lpstr>3. Comparativas de parámetros fiscales entre farmacias según volumen de ventas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4. La farmacia según tipos de venta</vt:lpstr>
      <vt:lpstr>5. Análisis y comparativas entre tipologías de farmacias</vt:lpstr>
      <vt:lpstr>5. Análisis y comparativas entre tipologías de farmacias</vt:lpstr>
      <vt:lpstr>5. Análisis y comparativas entre tipologías de farmacias</vt:lpstr>
      <vt:lpstr>5. Análisis y comparativas entre tipologías de farmacias</vt:lpstr>
      <vt:lpstr>5. Análisis y comparativas entre tipologías de farmacias</vt:lpstr>
      <vt:lpstr>5. Análisis y comparativas entre tipologías de farmacias</vt:lpstr>
      <vt:lpstr>5. Análisis y comparativas entre tipologías de farmacias</vt:lpstr>
      <vt:lpstr>6. FARMACIA TIPO ESPAÑOLA Y COMPARATIVAS PROVINCIAS</vt:lpstr>
      <vt:lpstr>7. Radiografía fiscal Farmacia Rural VS Farmacia “Tipo” española 2018</vt:lpstr>
      <vt:lpstr>7. La línea roja de rentabilidad</vt:lpstr>
      <vt:lpstr>8. Distribución de la titularidad de la farmacia por sexo</vt:lpstr>
      <vt:lpstr>8. Distribución de la titularidad de la farmacia por sexo </vt:lpstr>
      <vt:lpstr>9. Principales conclusiones</vt:lpstr>
      <vt:lpstr>9. Principales conclusiones</vt:lpstr>
      <vt:lpstr>9. Principales conclusiones</vt:lpstr>
      <vt:lpstr>Agradecimientos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Oriol Besalduch Valls</dc:creator>
  <cp:lastModifiedBy>Usuario</cp:lastModifiedBy>
  <cp:revision>409</cp:revision>
  <cp:lastPrinted>2019-11-04T15:31:37Z</cp:lastPrinted>
  <dcterms:created xsi:type="dcterms:W3CDTF">2016-11-18T11:43:00Z</dcterms:created>
  <dcterms:modified xsi:type="dcterms:W3CDTF">2019-12-18T11:17:27Z</dcterms:modified>
</cp:coreProperties>
</file>